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13"/>
  </p:notesMasterIdLst>
  <p:sldIdLst>
    <p:sldId id="256" r:id="rId2"/>
    <p:sldId id="615" r:id="rId3"/>
    <p:sldId id="616" r:id="rId4"/>
    <p:sldId id="617" r:id="rId5"/>
    <p:sldId id="382" r:id="rId6"/>
    <p:sldId id="383" r:id="rId7"/>
    <p:sldId id="384" r:id="rId8"/>
    <p:sldId id="409" r:id="rId9"/>
    <p:sldId id="385" r:id="rId10"/>
    <p:sldId id="618" r:id="rId11"/>
    <p:sldId id="386" r:id="rId12"/>
    <p:sldId id="410" r:id="rId13"/>
    <p:sldId id="626" r:id="rId14"/>
    <p:sldId id="411" r:id="rId15"/>
    <p:sldId id="412" r:id="rId16"/>
    <p:sldId id="413" r:id="rId17"/>
    <p:sldId id="414" r:id="rId18"/>
    <p:sldId id="415" r:id="rId19"/>
    <p:sldId id="416" r:id="rId20"/>
    <p:sldId id="417" r:id="rId21"/>
    <p:sldId id="418" r:id="rId22"/>
    <p:sldId id="419" r:id="rId23"/>
    <p:sldId id="420" r:id="rId24"/>
    <p:sldId id="421" r:id="rId25"/>
    <p:sldId id="422" r:id="rId26"/>
    <p:sldId id="423" r:id="rId27"/>
    <p:sldId id="424" r:id="rId28"/>
    <p:sldId id="425" r:id="rId29"/>
    <p:sldId id="426" r:id="rId30"/>
    <p:sldId id="427" r:id="rId31"/>
    <p:sldId id="428" r:id="rId32"/>
    <p:sldId id="429" r:id="rId33"/>
    <p:sldId id="430" r:id="rId34"/>
    <p:sldId id="431" r:id="rId35"/>
    <p:sldId id="432" r:id="rId36"/>
    <p:sldId id="433" r:id="rId37"/>
    <p:sldId id="434" r:id="rId38"/>
    <p:sldId id="435" r:id="rId39"/>
    <p:sldId id="388" r:id="rId40"/>
    <p:sldId id="436" r:id="rId41"/>
    <p:sldId id="437" r:id="rId42"/>
    <p:sldId id="438" r:id="rId43"/>
    <p:sldId id="439" r:id="rId44"/>
    <p:sldId id="440" r:id="rId45"/>
    <p:sldId id="441" r:id="rId46"/>
    <p:sldId id="442" r:id="rId47"/>
    <p:sldId id="443" r:id="rId48"/>
    <p:sldId id="444" r:id="rId49"/>
    <p:sldId id="619" r:id="rId50"/>
    <p:sldId id="445" r:id="rId51"/>
    <p:sldId id="391" r:id="rId52"/>
    <p:sldId id="392" r:id="rId53"/>
    <p:sldId id="607" r:id="rId54"/>
    <p:sldId id="608" r:id="rId55"/>
    <p:sldId id="609" r:id="rId56"/>
    <p:sldId id="396" r:id="rId57"/>
    <p:sldId id="397" r:id="rId58"/>
    <p:sldId id="447" r:id="rId59"/>
    <p:sldId id="448" r:id="rId60"/>
    <p:sldId id="449" r:id="rId61"/>
    <p:sldId id="450" r:id="rId62"/>
    <p:sldId id="451" r:id="rId63"/>
    <p:sldId id="398" r:id="rId64"/>
    <p:sldId id="399" r:id="rId65"/>
    <p:sldId id="400" r:id="rId66"/>
    <p:sldId id="401" r:id="rId67"/>
    <p:sldId id="402" r:id="rId68"/>
    <p:sldId id="452" r:id="rId69"/>
    <p:sldId id="453" r:id="rId70"/>
    <p:sldId id="454" r:id="rId71"/>
    <p:sldId id="455" r:id="rId72"/>
    <p:sldId id="403" r:id="rId73"/>
    <p:sldId id="404" r:id="rId74"/>
    <p:sldId id="406" r:id="rId75"/>
    <p:sldId id="456" r:id="rId76"/>
    <p:sldId id="457" r:id="rId77"/>
    <p:sldId id="408" r:id="rId78"/>
    <p:sldId id="458" r:id="rId79"/>
    <p:sldId id="459" r:id="rId80"/>
    <p:sldId id="460" r:id="rId81"/>
    <p:sldId id="461" r:id="rId82"/>
    <p:sldId id="620" r:id="rId83"/>
    <p:sldId id="462" r:id="rId84"/>
    <p:sldId id="463" r:id="rId85"/>
    <p:sldId id="464" r:id="rId86"/>
    <p:sldId id="465" r:id="rId87"/>
    <p:sldId id="466" r:id="rId88"/>
    <p:sldId id="467" r:id="rId89"/>
    <p:sldId id="468" r:id="rId90"/>
    <p:sldId id="470" r:id="rId91"/>
    <p:sldId id="471" r:id="rId92"/>
    <p:sldId id="472" r:id="rId93"/>
    <p:sldId id="621" r:id="rId94"/>
    <p:sldId id="473" r:id="rId95"/>
    <p:sldId id="474" r:id="rId96"/>
    <p:sldId id="475" r:id="rId97"/>
    <p:sldId id="610" r:id="rId98"/>
    <p:sldId id="477" r:id="rId99"/>
    <p:sldId id="478" r:id="rId100"/>
    <p:sldId id="479" r:id="rId101"/>
    <p:sldId id="480" r:id="rId102"/>
    <p:sldId id="481" r:id="rId103"/>
    <p:sldId id="482" r:id="rId104"/>
    <p:sldId id="483" r:id="rId105"/>
    <p:sldId id="484" r:id="rId106"/>
    <p:sldId id="485" r:id="rId107"/>
    <p:sldId id="486" r:id="rId108"/>
    <p:sldId id="487" r:id="rId109"/>
    <p:sldId id="488" r:id="rId110"/>
    <p:sldId id="489" r:id="rId111"/>
    <p:sldId id="490" r:id="rId112"/>
    <p:sldId id="491" r:id="rId113"/>
    <p:sldId id="492" r:id="rId114"/>
    <p:sldId id="493" r:id="rId115"/>
    <p:sldId id="494" r:id="rId116"/>
    <p:sldId id="495" r:id="rId117"/>
    <p:sldId id="496" r:id="rId118"/>
    <p:sldId id="500" r:id="rId119"/>
    <p:sldId id="498" r:id="rId120"/>
    <p:sldId id="499" r:id="rId121"/>
    <p:sldId id="501" r:id="rId122"/>
    <p:sldId id="502" r:id="rId123"/>
    <p:sldId id="508" r:id="rId124"/>
    <p:sldId id="509" r:id="rId125"/>
    <p:sldId id="510" r:id="rId126"/>
    <p:sldId id="511" r:id="rId127"/>
    <p:sldId id="512" r:id="rId128"/>
    <p:sldId id="513" r:id="rId129"/>
    <p:sldId id="514" r:id="rId130"/>
    <p:sldId id="515" r:id="rId131"/>
    <p:sldId id="516" r:id="rId132"/>
    <p:sldId id="517" r:id="rId133"/>
    <p:sldId id="518" r:id="rId134"/>
    <p:sldId id="519" r:id="rId135"/>
    <p:sldId id="520" r:id="rId136"/>
    <p:sldId id="521" r:id="rId137"/>
    <p:sldId id="522" r:id="rId138"/>
    <p:sldId id="523" r:id="rId139"/>
    <p:sldId id="524" r:id="rId140"/>
    <p:sldId id="525" r:id="rId141"/>
    <p:sldId id="526" r:id="rId142"/>
    <p:sldId id="527" r:id="rId143"/>
    <p:sldId id="528" r:id="rId144"/>
    <p:sldId id="529" r:id="rId145"/>
    <p:sldId id="530" r:id="rId146"/>
    <p:sldId id="531" r:id="rId147"/>
    <p:sldId id="532" r:id="rId148"/>
    <p:sldId id="533" r:id="rId149"/>
    <p:sldId id="534" r:id="rId150"/>
    <p:sldId id="535" r:id="rId151"/>
    <p:sldId id="622" r:id="rId152"/>
    <p:sldId id="503" r:id="rId153"/>
    <p:sldId id="505" r:id="rId154"/>
    <p:sldId id="506" r:id="rId155"/>
    <p:sldId id="507" r:id="rId156"/>
    <p:sldId id="536" r:id="rId157"/>
    <p:sldId id="537" r:id="rId158"/>
    <p:sldId id="538" r:id="rId159"/>
    <p:sldId id="539" r:id="rId160"/>
    <p:sldId id="540" r:id="rId161"/>
    <p:sldId id="623" r:id="rId162"/>
    <p:sldId id="541" r:id="rId163"/>
    <p:sldId id="543" r:id="rId164"/>
    <p:sldId id="544" r:id="rId165"/>
    <p:sldId id="545" r:id="rId166"/>
    <p:sldId id="546" r:id="rId167"/>
    <p:sldId id="547" r:id="rId168"/>
    <p:sldId id="549" r:id="rId169"/>
    <p:sldId id="575" r:id="rId170"/>
    <p:sldId id="551" r:id="rId171"/>
    <p:sldId id="552" r:id="rId172"/>
    <p:sldId id="554" r:id="rId173"/>
    <p:sldId id="556" r:id="rId174"/>
    <p:sldId id="557" r:id="rId175"/>
    <p:sldId id="558" r:id="rId176"/>
    <p:sldId id="559" r:id="rId177"/>
    <p:sldId id="560" r:id="rId178"/>
    <p:sldId id="577" r:id="rId179"/>
    <p:sldId id="578" r:id="rId180"/>
    <p:sldId id="579" r:id="rId181"/>
    <p:sldId id="580" r:id="rId182"/>
    <p:sldId id="583" r:id="rId183"/>
    <p:sldId id="581" r:id="rId184"/>
    <p:sldId id="584" r:id="rId185"/>
    <p:sldId id="585" r:id="rId186"/>
    <p:sldId id="586" r:id="rId187"/>
    <p:sldId id="587" r:id="rId188"/>
    <p:sldId id="588" r:id="rId189"/>
    <p:sldId id="589" r:id="rId190"/>
    <p:sldId id="590" r:id="rId191"/>
    <p:sldId id="591" r:id="rId192"/>
    <p:sldId id="592" r:id="rId193"/>
    <p:sldId id="593" r:id="rId194"/>
    <p:sldId id="594" r:id="rId195"/>
    <p:sldId id="595" r:id="rId196"/>
    <p:sldId id="596" r:id="rId197"/>
    <p:sldId id="597" r:id="rId198"/>
    <p:sldId id="598" r:id="rId199"/>
    <p:sldId id="599" r:id="rId200"/>
    <p:sldId id="570" r:id="rId201"/>
    <p:sldId id="600" r:id="rId202"/>
    <p:sldId id="601" r:id="rId203"/>
    <p:sldId id="611" r:id="rId204"/>
    <p:sldId id="612" r:id="rId205"/>
    <p:sldId id="572" r:id="rId206"/>
    <p:sldId id="573" r:id="rId207"/>
    <p:sldId id="574" r:id="rId208"/>
    <p:sldId id="605" r:id="rId209"/>
    <p:sldId id="613" r:id="rId210"/>
    <p:sldId id="606" r:id="rId211"/>
    <p:sldId id="624" r:id="rId2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65" d="100"/>
          <a:sy n="165" d="100"/>
        </p:scale>
        <p:origin x="-96" y="-30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theme" Target="theme/theme1.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tableStyles" Target="tableStyles.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presProps" Target="presProp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viewProps" Target="viewProps.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s>
</file>

<file path=ppt/media/image1.png>
</file>

<file path=ppt/media/image10.jpe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jpeg>
</file>

<file path=ppt/media/image3.png>
</file>

<file path=ppt/media/image30.jpe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jpe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BACEE41-D71D-408F-949C-CA4708EFF3A6}" type="datetimeFigureOut">
              <a:rPr lang="en-US" smtClean="0"/>
              <a:pPr/>
              <a:t>9/22/2011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85B5604-F0F3-402E-ADB4-32C80E2DDAA8}" type="slidenum">
              <a:rPr lang="en-US" smtClean="0"/>
              <a:pPr/>
              <a:t>‹#›</a:t>
            </a:fld>
            <a:endParaRPr lang="en-US"/>
          </a:p>
        </p:txBody>
      </p:sp>
    </p:spTree>
    <p:extLst>
      <p:ext uri="{BB962C8B-B14F-4D97-AF65-F5344CB8AC3E}">
        <p14:creationId xmlns:p14="http://schemas.microsoft.com/office/powerpoint/2010/main" val="35982515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3">
            <a:lumMod val="60000"/>
            <a:lumOff val="40000"/>
          </a:schemeClr>
        </a:solidFill>
        <a:effectLst/>
      </p:bgPr>
    </p:bg>
    <p:spTree>
      <p:nvGrpSpPr>
        <p:cNvPr id="1" name=""/>
        <p:cNvGrpSpPr/>
        <p:nvPr/>
      </p:nvGrpSpPr>
      <p:grpSpPr>
        <a:xfrm>
          <a:off x="0" y="0"/>
          <a:ext cx="0" cy="0"/>
          <a:chOff x="0" y="0"/>
          <a:chExt cx="0" cy="0"/>
        </a:xfrm>
      </p:grpSpPr>
      <p:pic>
        <p:nvPicPr>
          <p:cNvPr id="9" name="Picture 6"/>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2" name="Title 1"/>
          <p:cNvSpPr>
            <a:spLocks noGrp="1"/>
          </p:cNvSpPr>
          <p:nvPr>
            <p:ph type="ctrTitle" hasCustomPrompt="1"/>
          </p:nvPr>
        </p:nvSpPr>
        <p:spPr>
          <a:xfrm>
            <a:off x="685800" y="2130425"/>
            <a:ext cx="7772400" cy="1679575"/>
          </a:xfrm>
        </p:spPr>
        <p:txBody>
          <a:bodyPr/>
          <a:lstStyle>
            <a:lvl1pPr>
              <a:defRPr/>
            </a:lvl1pPr>
          </a:lstStyle>
          <a:p>
            <a:r>
              <a:rPr lang="en-US" dirty="0" smtClean="0"/>
              <a:t>Chapter 10</a:t>
            </a:r>
            <a:endParaRPr lang="en-US" dirty="0"/>
          </a:p>
        </p:txBody>
      </p:sp>
      <p:sp>
        <p:nvSpPr>
          <p:cNvPr id="3" name="Subtitle 2"/>
          <p:cNvSpPr>
            <a:spLocks noGrp="1"/>
          </p:cNvSpPr>
          <p:nvPr>
            <p:ph type="subTitle" idx="1" hasCustomPrompt="1"/>
          </p:nvPr>
        </p:nvSpPr>
        <p:spPr>
          <a:xfrm>
            <a:off x="685800" y="4267200"/>
            <a:ext cx="7772400" cy="762000"/>
          </a:xfrm>
        </p:spPr>
        <p:txBody>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32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0" i="0" u="none" strike="noStrike" kern="1200" cap="none" spc="0" normalizeH="0" baseline="0" noProof="0" dirty="0" smtClean="0">
                <a:ln>
                  <a:noFill/>
                </a:ln>
                <a:solidFill>
                  <a:schemeClr val="tx1"/>
                </a:solidFill>
                <a:effectLst/>
                <a:uLnTx/>
                <a:uFillTx/>
                <a:latin typeface="+mn-lt"/>
                <a:ea typeface="+mn-ea"/>
                <a:cs typeface="+mn-cs"/>
              </a:rPr>
              <a:t>Fletcher Dunn and Ian Parberry</a:t>
            </a:r>
            <a:endParaRPr lang="en-US" dirty="0"/>
          </a:p>
        </p:txBody>
      </p:sp>
      <p:sp>
        <p:nvSpPr>
          <p:cNvPr id="4" name="Date Placeholder 3"/>
          <p:cNvSpPr>
            <a:spLocks noGrp="1"/>
          </p:cNvSpPr>
          <p:nvPr>
            <p:ph type="dt" sz="half" idx="10"/>
          </p:nvPr>
        </p:nvSpPr>
        <p:spPr>
          <a:xfrm>
            <a:off x="457200" y="6248400"/>
            <a:ext cx="2133600" cy="365125"/>
          </a:xfrm>
        </p:spPr>
        <p:txBody>
          <a:bodyPr/>
          <a:lstStyle/>
          <a:p>
            <a:r>
              <a:rPr lang="en-US" smtClean="0"/>
              <a:t>Chapter 8  Notes</a:t>
            </a:r>
            <a:endParaRPr lang="en-US"/>
          </a:p>
        </p:txBody>
      </p:sp>
      <p:sp>
        <p:nvSpPr>
          <p:cNvPr id="5" name="Footer Placeholder 4"/>
          <p:cNvSpPr>
            <a:spLocks noGrp="1"/>
          </p:cNvSpPr>
          <p:nvPr>
            <p:ph type="ftr" sz="quarter" idx="11"/>
          </p:nvPr>
        </p:nvSpPr>
        <p:spPr>
          <a:xfrm>
            <a:off x="3124200" y="6248400"/>
            <a:ext cx="2895600" cy="365125"/>
          </a:xfrm>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a:xfrm>
            <a:off x="6553200" y="6248400"/>
            <a:ext cx="2133600" cy="365125"/>
          </a:xfrm>
        </p:spPr>
        <p:txBody>
          <a:bodyPr/>
          <a:lstStyle/>
          <a:p>
            <a:fld id="{B6F15528-21DE-4FAA-801E-634DDDAF4B2B}" type="slidenum">
              <a:rPr lang="en-US" smtClean="0"/>
              <a:pPr/>
              <a:t>‹#›</a:t>
            </a:fld>
            <a:endParaRPr lang="en-US"/>
          </a:p>
        </p:txBody>
      </p:sp>
      <p:pic>
        <p:nvPicPr>
          <p:cNvPr id="10" name="Picture 3"/>
          <p:cNvPicPr>
            <a:picLocks noChangeAspect="1" noChangeArrowheads="1"/>
          </p:cNvPicPr>
          <p:nvPr/>
        </p:nvPicPr>
        <p:blipFill>
          <a:blip r:embed="rId3" cstate="print"/>
          <a:srcRect/>
          <a:stretch>
            <a:fillRect/>
          </a:stretch>
        </p:blipFill>
        <p:spPr bwMode="auto">
          <a:xfrm>
            <a:off x="0" y="6248400"/>
            <a:ext cx="9144000" cy="381000"/>
          </a:xfrm>
          <a:prstGeom prst="rect">
            <a:avLst/>
          </a:prstGeom>
          <a:noFill/>
          <a:ln w="9525">
            <a:noFill/>
            <a:miter lim="800000"/>
            <a:headEnd/>
            <a:tailEnd/>
          </a:ln>
          <a:effectLst>
            <a:outerShdw blurRad="50800" dist="38100" dir="5400000" algn="t" rotWithShape="0">
              <a:prstClr val="black">
                <a:alpha val="40000"/>
              </a:prstClr>
            </a:outerShdw>
          </a:effectLst>
        </p:spPr>
      </p:pic>
      <p:pic>
        <p:nvPicPr>
          <p:cNvPr id="4101" name="Picture 5"/>
          <p:cNvPicPr>
            <a:picLocks noChangeAspect="1" noChangeArrowheads="1"/>
          </p:cNvPicPr>
          <p:nvPr/>
        </p:nvPicPr>
        <p:blipFill>
          <a:blip r:embed="rId4" cstate="print"/>
          <a:srcRect/>
          <a:stretch>
            <a:fillRect/>
          </a:stretch>
        </p:blipFill>
        <p:spPr bwMode="auto">
          <a:xfrm>
            <a:off x="0" y="2133600"/>
            <a:ext cx="9144000" cy="1655896"/>
          </a:xfrm>
          <a:prstGeom prst="rect">
            <a:avLst/>
          </a:prstGeom>
          <a:noFill/>
          <a:ln w="9525">
            <a:noFill/>
            <a:miter lim="800000"/>
            <a:headEnd/>
            <a:tailEnd/>
          </a:ln>
          <a:effectLst>
            <a:outerShdw blurRad="50800" dist="38100" dir="5400000" algn="t" rotWithShape="0">
              <a:prstClr val="black">
                <a:alpha val="40000"/>
              </a:prstClr>
            </a:outerShdw>
          </a:effectLst>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pic>
        <p:nvPicPr>
          <p:cNvPr id="10" name="Picture 6"/>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pic>
        <p:nvPicPr>
          <p:cNvPr id="14" name="Picture 3"/>
          <p:cNvPicPr>
            <a:picLocks noChangeAspect="1" noChangeArrowheads="1"/>
          </p:cNvPicPr>
          <p:nvPr/>
        </p:nvPicPr>
        <p:blipFill>
          <a:blip r:embed="rId3" cstate="print"/>
          <a:srcRect/>
          <a:stretch>
            <a:fillRect/>
          </a:stretch>
        </p:blipFill>
        <p:spPr bwMode="auto">
          <a:xfrm>
            <a:off x="0" y="6248400"/>
            <a:ext cx="9144000" cy="381000"/>
          </a:xfrm>
          <a:prstGeom prst="rect">
            <a:avLst/>
          </a:prstGeom>
          <a:noFill/>
          <a:ln w="9525">
            <a:noFill/>
            <a:miter lim="800000"/>
            <a:headEnd/>
            <a:tailEnd/>
          </a:ln>
          <a:effectLst>
            <a:outerShdw blurRad="50800" dist="38100" dir="5400000" algn="t" rotWithShape="0">
              <a:prstClr val="black">
                <a:alpha val="40000"/>
              </a:prstClr>
            </a:outerShdw>
          </a:effectLst>
        </p:spPr>
      </p:pic>
      <p:pic>
        <p:nvPicPr>
          <p:cNvPr id="2053" name="Picture 5"/>
          <p:cNvPicPr>
            <a:picLocks noChangeAspect="1" noChangeArrowheads="1"/>
          </p:cNvPicPr>
          <p:nvPr/>
        </p:nvPicPr>
        <p:blipFill>
          <a:blip r:embed="rId4" cstate="print"/>
          <a:srcRect/>
          <a:stretch>
            <a:fillRect/>
          </a:stretch>
        </p:blipFill>
        <p:spPr bwMode="auto">
          <a:xfrm>
            <a:off x="0" y="228600"/>
            <a:ext cx="9144000" cy="1183732"/>
          </a:xfrm>
          <a:prstGeom prst="rect">
            <a:avLst/>
          </a:prstGeom>
          <a:ln>
            <a:noFill/>
          </a:ln>
          <a:effectLst>
            <a:outerShdw blurRad="292100" dist="139700" dir="2700000" algn="tl" rotWithShape="0">
              <a:srgbClr val="333333">
                <a:alpha val="65000"/>
              </a:srgbClr>
            </a:outerShdw>
          </a:effectLst>
        </p:spPr>
      </p:pic>
      <p:sp>
        <p:nvSpPr>
          <p:cNvPr id="2" name="Title 1"/>
          <p:cNvSpPr>
            <a:spLocks noGrp="1"/>
          </p:cNvSpPr>
          <p:nvPr>
            <p:ph type="title"/>
          </p:nvPr>
        </p:nvSpPr>
        <p:spPr>
          <a:xfrm>
            <a:off x="457200" y="228600"/>
            <a:ext cx="6781800" cy="1189038"/>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457200" y="6248400"/>
            <a:ext cx="2133600" cy="365125"/>
          </a:xfrm>
        </p:spPr>
        <p:txBody>
          <a:bodyPr/>
          <a:lstStyle>
            <a:lvl1pPr>
              <a:defRPr>
                <a:solidFill>
                  <a:schemeClr val="bg1"/>
                </a:solidFill>
              </a:defRPr>
            </a:lvl1pPr>
          </a:lstStyle>
          <a:p>
            <a:r>
              <a:rPr lang="en-US" smtClean="0"/>
              <a:t>Chapter 8  Notes</a:t>
            </a:r>
            <a:endParaRPr lang="en-US"/>
          </a:p>
        </p:txBody>
      </p:sp>
      <p:sp>
        <p:nvSpPr>
          <p:cNvPr id="5" name="Footer Placeholder 4"/>
          <p:cNvSpPr>
            <a:spLocks noGrp="1"/>
          </p:cNvSpPr>
          <p:nvPr>
            <p:ph type="ftr" sz="quarter" idx="11"/>
          </p:nvPr>
        </p:nvSpPr>
        <p:spPr>
          <a:xfrm>
            <a:off x="3124200" y="6248400"/>
            <a:ext cx="2895600" cy="365125"/>
          </a:xfrm>
        </p:spPr>
        <p:txBody>
          <a:bodyPr/>
          <a:lstStyle>
            <a:lvl1pPr>
              <a:defRPr baseline="0">
                <a:solidFill>
                  <a:schemeClr val="bg1"/>
                </a:solidFill>
              </a:defRPr>
            </a:lvl1pPr>
          </a:lstStyle>
          <a:p>
            <a:r>
              <a:rPr lang="en-US" smtClean="0"/>
              <a:t>3D Math Primer for Graphics &amp; Game Dev</a:t>
            </a:r>
            <a:endParaRPr lang="en-US"/>
          </a:p>
        </p:txBody>
      </p:sp>
      <p:sp>
        <p:nvSpPr>
          <p:cNvPr id="6" name="Slide Number Placeholder 5"/>
          <p:cNvSpPr>
            <a:spLocks noGrp="1"/>
          </p:cNvSpPr>
          <p:nvPr>
            <p:ph type="sldNum" sz="quarter" idx="12"/>
          </p:nvPr>
        </p:nvSpPr>
        <p:spPr>
          <a:xfrm>
            <a:off x="6553200" y="6248400"/>
            <a:ext cx="2133600" cy="365125"/>
          </a:xfrm>
        </p:spPr>
        <p:txBody>
          <a:bodyPr/>
          <a:lstStyle>
            <a:lvl1pPr>
              <a:defRPr baseline="0">
                <a:solidFill>
                  <a:schemeClr val="bg1"/>
                </a:solidFill>
              </a:defRPr>
            </a:lvl1pPr>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smtClean="0"/>
              <a:t>Chapter 8  Notes</a:t>
            </a:r>
            <a:endParaRPr lang="en-US"/>
          </a:p>
        </p:txBody>
      </p:sp>
      <p:sp>
        <p:nvSpPr>
          <p:cNvPr id="8" name="Footer Placeholder 7"/>
          <p:cNvSpPr>
            <a:spLocks noGrp="1"/>
          </p:cNvSpPr>
          <p:nvPr>
            <p:ph type="ftr" sz="quarter" idx="11"/>
          </p:nvPr>
        </p:nvSpPr>
        <p:spPr/>
        <p:txBody>
          <a:bodyPr/>
          <a:lstStyle/>
          <a:p>
            <a:r>
              <a:rPr lang="en-US" smtClean="0"/>
              <a:t>3D Math Primer for Graphics &amp; Game Dev</a:t>
            </a:r>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9" name="Picture 6"/>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pic>
        <p:nvPicPr>
          <p:cNvPr id="11" name="Picture 3"/>
          <p:cNvPicPr>
            <a:picLocks noChangeAspect="1" noChangeArrowheads="1"/>
          </p:cNvPicPr>
          <p:nvPr/>
        </p:nvPicPr>
        <p:blipFill>
          <a:blip r:embed="rId3" cstate="print"/>
          <a:srcRect/>
          <a:stretch>
            <a:fillRect/>
          </a:stretch>
        </p:blipFill>
        <p:spPr bwMode="auto">
          <a:xfrm>
            <a:off x="0" y="6248400"/>
            <a:ext cx="9144000" cy="381000"/>
          </a:xfrm>
          <a:prstGeom prst="rect">
            <a:avLst/>
          </a:prstGeom>
          <a:noFill/>
          <a:ln w="9525">
            <a:noFill/>
            <a:miter lim="800000"/>
            <a:headEnd/>
            <a:tailEnd/>
          </a:ln>
          <a:effectLst>
            <a:outerShdw blurRad="50800" dist="38100" dir="5400000" algn="t" rotWithShape="0">
              <a:prstClr val="black">
                <a:alpha val="40000"/>
              </a:prstClr>
            </a:outerShdw>
          </a:effectLst>
        </p:spPr>
      </p:pic>
      <p:pic>
        <p:nvPicPr>
          <p:cNvPr id="8" name="Picture 5"/>
          <p:cNvPicPr>
            <a:picLocks noChangeAspect="1" noChangeArrowheads="1"/>
          </p:cNvPicPr>
          <p:nvPr/>
        </p:nvPicPr>
        <p:blipFill>
          <a:blip r:embed="rId4" cstate="print"/>
          <a:srcRect/>
          <a:stretch>
            <a:fillRect/>
          </a:stretch>
        </p:blipFill>
        <p:spPr bwMode="auto">
          <a:xfrm>
            <a:off x="0" y="228600"/>
            <a:ext cx="9144000" cy="1183732"/>
          </a:xfrm>
          <a:prstGeom prst="rect">
            <a:avLst/>
          </a:prstGeom>
          <a:ln>
            <a:noFill/>
          </a:ln>
          <a:effectLst>
            <a:outerShdw blurRad="292100" dist="139700" dir="2700000" algn="tl" rotWithShape="0">
              <a:srgbClr val="333333">
                <a:alpha val="65000"/>
              </a:srgbClr>
            </a:outerShdw>
          </a:effectLst>
        </p:spPr>
      </p:pic>
      <p:sp>
        <p:nvSpPr>
          <p:cNvPr id="2" name="Title 1"/>
          <p:cNvSpPr>
            <a:spLocks noGrp="1"/>
          </p:cNvSpPr>
          <p:nvPr>
            <p:ph type="title"/>
          </p:nvPr>
        </p:nvSpPr>
        <p:spPr>
          <a:xfrm>
            <a:off x="685800" y="228600"/>
            <a:ext cx="7772400" cy="1189038"/>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457200" y="6248400"/>
            <a:ext cx="2133600" cy="365125"/>
          </a:xfrm>
        </p:spPr>
        <p:txBody>
          <a:bodyPr/>
          <a:lstStyle>
            <a:lvl1pPr>
              <a:defRPr baseline="0">
                <a:solidFill>
                  <a:schemeClr val="bg1"/>
                </a:solidFill>
              </a:defRPr>
            </a:lvl1pPr>
          </a:lstStyle>
          <a:p>
            <a:r>
              <a:rPr lang="en-US" smtClean="0"/>
              <a:t>Chapter 8  Notes</a:t>
            </a:r>
            <a:endParaRPr lang="en-US"/>
          </a:p>
        </p:txBody>
      </p:sp>
      <p:sp>
        <p:nvSpPr>
          <p:cNvPr id="4" name="Footer Placeholder 3"/>
          <p:cNvSpPr>
            <a:spLocks noGrp="1"/>
          </p:cNvSpPr>
          <p:nvPr>
            <p:ph type="ftr" sz="quarter" idx="11"/>
          </p:nvPr>
        </p:nvSpPr>
        <p:spPr>
          <a:xfrm>
            <a:off x="3124200" y="6248400"/>
            <a:ext cx="2895600" cy="365125"/>
          </a:xfrm>
        </p:spPr>
        <p:txBody>
          <a:bodyPr/>
          <a:lstStyle>
            <a:lvl1pPr>
              <a:defRPr baseline="0">
                <a:solidFill>
                  <a:schemeClr val="bg1"/>
                </a:solidFill>
              </a:defRPr>
            </a:lvl1pPr>
          </a:lstStyle>
          <a:p>
            <a:r>
              <a:rPr lang="en-US" smtClean="0"/>
              <a:t>3D Math Primer for Graphics &amp; Game Dev</a:t>
            </a:r>
            <a:endParaRPr lang="en-US"/>
          </a:p>
        </p:txBody>
      </p:sp>
      <p:sp>
        <p:nvSpPr>
          <p:cNvPr id="5" name="Slide Number Placeholder 4"/>
          <p:cNvSpPr>
            <a:spLocks noGrp="1"/>
          </p:cNvSpPr>
          <p:nvPr>
            <p:ph type="sldNum" sz="quarter" idx="12"/>
          </p:nvPr>
        </p:nvSpPr>
        <p:spPr>
          <a:xfrm>
            <a:off x="6553200" y="6248400"/>
            <a:ext cx="2133600" cy="365125"/>
          </a:xfrm>
        </p:spPr>
        <p:txBody>
          <a:bodyPr/>
          <a:lstStyle>
            <a:lvl1pPr>
              <a:defRPr baseline="0">
                <a:solidFill>
                  <a:schemeClr val="bg1"/>
                </a:solidFill>
              </a:defRPr>
            </a:lvl1p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3" cstate="print"/>
          <a:srcRect/>
          <a:stretch>
            <a:fillRect/>
          </a:stretch>
        </p:blipFill>
        <p:spPr bwMode="auto">
          <a:xfrm>
            <a:off x="0" y="6248400"/>
            <a:ext cx="9144000" cy="381000"/>
          </a:xfrm>
          <a:prstGeom prst="rect">
            <a:avLst/>
          </a:prstGeom>
          <a:noFill/>
          <a:ln w="9525">
            <a:noFill/>
            <a:miter lim="800000"/>
            <a:headEnd/>
            <a:tailEnd/>
          </a:ln>
          <a:effectLst>
            <a:outerShdw blurRad="50800" dist="38100" dir="5400000" algn="t" rotWithShape="0">
              <a:prstClr val="black">
                <a:alpha val="40000"/>
              </a:prstClr>
            </a:outerShdw>
          </a:effectLst>
        </p:spPr>
      </p:pic>
      <p:sp>
        <p:nvSpPr>
          <p:cNvPr id="2" name="Date Placeholder 1"/>
          <p:cNvSpPr>
            <a:spLocks noGrp="1"/>
          </p:cNvSpPr>
          <p:nvPr>
            <p:ph type="dt" sz="half" idx="10"/>
          </p:nvPr>
        </p:nvSpPr>
        <p:spPr>
          <a:xfrm>
            <a:off x="457200" y="6248400"/>
            <a:ext cx="2133600" cy="365125"/>
          </a:xfrm>
        </p:spPr>
        <p:txBody>
          <a:bodyPr/>
          <a:lstStyle>
            <a:lvl1pPr>
              <a:defRPr baseline="0">
                <a:solidFill>
                  <a:schemeClr val="bg1"/>
                </a:solidFill>
              </a:defRPr>
            </a:lvl1pPr>
          </a:lstStyle>
          <a:p>
            <a:r>
              <a:rPr lang="en-US" smtClean="0"/>
              <a:t>Chapter 8  Notes</a:t>
            </a:r>
            <a:endParaRPr lang="en-US"/>
          </a:p>
        </p:txBody>
      </p:sp>
      <p:sp>
        <p:nvSpPr>
          <p:cNvPr id="3" name="Footer Placeholder 2"/>
          <p:cNvSpPr>
            <a:spLocks noGrp="1"/>
          </p:cNvSpPr>
          <p:nvPr>
            <p:ph type="ftr" sz="quarter" idx="11"/>
          </p:nvPr>
        </p:nvSpPr>
        <p:spPr>
          <a:xfrm>
            <a:off x="3124200" y="6248400"/>
            <a:ext cx="2895600" cy="365125"/>
          </a:xfrm>
        </p:spPr>
        <p:txBody>
          <a:bodyPr/>
          <a:lstStyle>
            <a:lvl1pPr>
              <a:defRPr baseline="0">
                <a:solidFill>
                  <a:schemeClr val="bg1"/>
                </a:solidFill>
              </a:defRPr>
            </a:lvl1pPr>
          </a:lstStyle>
          <a:p>
            <a:r>
              <a:rPr lang="en-US" smtClean="0"/>
              <a:t>3D Math Primer for Graphics &amp; Game Dev</a:t>
            </a:r>
            <a:endParaRPr lang="en-US"/>
          </a:p>
        </p:txBody>
      </p:sp>
      <p:sp>
        <p:nvSpPr>
          <p:cNvPr id="4" name="Slide Number Placeholder 3"/>
          <p:cNvSpPr>
            <a:spLocks noGrp="1"/>
          </p:cNvSpPr>
          <p:nvPr>
            <p:ph type="sldNum" sz="quarter" idx="12"/>
          </p:nvPr>
        </p:nvSpPr>
        <p:spPr>
          <a:xfrm>
            <a:off x="6553200" y="6248400"/>
            <a:ext cx="2133600" cy="365125"/>
          </a:xfrm>
        </p:spPr>
        <p:txBody>
          <a:bodyPr/>
          <a:lstStyle>
            <a:lvl1pPr>
              <a:defRPr baseline="0">
                <a:solidFill>
                  <a:schemeClr val="bg1"/>
                </a:solidFill>
              </a:defRPr>
            </a:lvl1p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274638"/>
            <a:ext cx="65532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smtClean="0"/>
              <a:t>Chapter 8  Notes</a:t>
            </a:r>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3D Math Primer for Graphics &amp; Game Dev</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hf hdr="0"/>
  <p:txStyles>
    <p:titleStyle>
      <a:lvl1pPr algn="l" defTabSz="914400" rtl="0" eaLnBrk="1" latinLnBrk="0" hangingPunct="1">
        <a:spcBef>
          <a:spcPct val="0"/>
        </a:spcBef>
        <a:buNone/>
        <a:defRPr sz="3800" kern="1200" baseline="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image" Target="../media/image6.jpeg"/><Relationship Id="rId1" Type="http://schemas.openxmlformats.org/officeDocument/2006/relationships/slideLayout" Target="../slideLayouts/slideLayout1.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16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6.xml"/></Relationships>
</file>

<file path=ppt/slides/_rels/slide17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6.xml"/></Relationships>
</file>

<file path=ppt/slides/_rels/slide179.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6.xml"/></Relationships>
</file>

<file path=ppt/slides/_rels/slide183.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6.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7.xml"/></Relationships>
</file>

<file path=ppt/slides/_rels/slide199.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6.xml"/></Relationships>
</file>

<file path=ppt/slides/_rels/slide20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6.xml"/></Relationships>
</file>

<file path=ppt/slides/_rels/slide205.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hyperlink" Target="http://www.youtube.com/watch?v=zc8b2Jo7mno" TargetMode="Externa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133601"/>
            <a:ext cx="7772400" cy="1676400"/>
          </a:xfrm>
        </p:spPr>
        <p:txBody>
          <a:bodyPr>
            <a:noAutofit/>
          </a:bodyPr>
          <a:lstStyle/>
          <a:p>
            <a:pPr lvl="0">
              <a:spcBef>
                <a:spcPts val="0"/>
              </a:spcBef>
            </a:pPr>
            <a:r>
              <a:rPr lang="en-US" sz="2700" dirty="0" smtClean="0"/>
              <a:t>Chapter 8 </a:t>
            </a:r>
            <a:r>
              <a:rPr lang="en-US" sz="4800" dirty="0" smtClean="0"/>
              <a:t/>
            </a:r>
            <a:br>
              <a:rPr lang="en-US" sz="4800" dirty="0" smtClean="0"/>
            </a:br>
            <a:r>
              <a:rPr lang="en-US" sz="3600" dirty="0" smtClean="0"/>
              <a:t>Rotation in Three Dimensions</a:t>
            </a:r>
            <a:endParaRPr lang="en-US" sz="3600" dirty="0"/>
          </a:p>
        </p:txBody>
      </p:sp>
      <p:pic>
        <p:nvPicPr>
          <p:cNvPr id="7" name="Picture 2" descr="c:\Users\ian\Desktop\figs_jpg\twist_object.jp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228600" y="228600"/>
            <a:ext cx="1974560" cy="1219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2" descr="C:\Users\ian\Desktop\Leonhard_Euler_2[1].jp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2321680" y="228601"/>
            <a:ext cx="975996" cy="1219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2" descr="C:\Documents and Settings\ian\My Documents\classes\2003\Spring\4330\Notes\More on Matrices\euler_angle_interpolation_problem_2.jpg"/>
          <p:cNvPicPr>
            <a:picLocks noChangeAspect="1" noChangeArrowheads="1"/>
          </p:cNvPicPr>
          <p:nvPr/>
        </p:nvPicPr>
        <p:blipFill>
          <a:blip r:embed="rId4" cstate="print">
            <a:duotone>
              <a:prstClr val="black"/>
              <a:schemeClr val="accent3">
                <a:tint val="45000"/>
                <a:satMod val="400000"/>
              </a:schemeClr>
            </a:duotone>
          </a:blip>
          <a:srcRect/>
          <a:stretch>
            <a:fillRect/>
          </a:stretch>
        </p:blipFill>
        <p:spPr bwMode="auto">
          <a:xfrm>
            <a:off x="4724400" y="228600"/>
            <a:ext cx="1219200" cy="1219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Picture 2" descr="C:\Users\ian\Desktop\figs_jpg\heading_vs_yaw.jpg"/>
          <p:cNvPicPr>
            <a:picLocks noChangeAspect="1" noChangeArrowheads="1"/>
          </p:cNvPicPr>
          <p:nvPr/>
        </p:nvPicPr>
        <p:blipFill>
          <a:blip r:embed="rId5" cstate="print">
            <a:duotone>
              <a:prstClr val="black"/>
              <a:schemeClr val="accent3">
                <a:tint val="45000"/>
                <a:satMod val="400000"/>
              </a:schemeClr>
            </a:duotone>
          </a:blip>
          <a:srcRect/>
          <a:stretch>
            <a:fillRect/>
          </a:stretch>
        </p:blipFill>
        <p:spPr bwMode="auto">
          <a:xfrm>
            <a:off x="3352800" y="228600"/>
            <a:ext cx="1302675" cy="1219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5" name="Picture 2" descr="C:\Users\ian\Desktop\WilliamRowanHamilton[1].jpg"/>
          <p:cNvPicPr>
            <a:picLocks noChangeAspect="1" noChangeArrowheads="1"/>
          </p:cNvPicPr>
          <p:nvPr/>
        </p:nvPicPr>
        <p:blipFill>
          <a:blip r:embed="rId6" cstate="print">
            <a:duotone>
              <a:prstClr val="black"/>
              <a:schemeClr val="accent3">
                <a:tint val="45000"/>
                <a:satMod val="400000"/>
              </a:schemeClr>
            </a:duotone>
          </a:blip>
          <a:srcRect/>
          <a:stretch>
            <a:fillRect/>
          </a:stretch>
        </p:blipFill>
        <p:spPr bwMode="auto">
          <a:xfrm>
            <a:off x="6019800" y="228600"/>
            <a:ext cx="1002287" cy="1219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6" name="Picture 2" descr="C:\Users\ian\Desktop\Quaternion_Plague_on_Broom_Bridge[1].jpg"/>
          <p:cNvPicPr>
            <a:picLocks noChangeAspect="1" noChangeArrowheads="1"/>
          </p:cNvPicPr>
          <p:nvPr/>
        </p:nvPicPr>
        <p:blipFill>
          <a:blip r:embed="rId7" cstate="print">
            <a:duotone>
              <a:prstClr val="black"/>
              <a:schemeClr val="accent3">
                <a:tint val="45000"/>
                <a:satMod val="400000"/>
              </a:schemeClr>
            </a:duotone>
          </a:blip>
          <a:srcRect/>
          <a:stretch>
            <a:fillRect/>
          </a:stretch>
        </p:blipFill>
        <p:spPr bwMode="auto">
          <a:xfrm>
            <a:off x="7086600" y="228600"/>
            <a:ext cx="1733018" cy="124084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8" name="Subtitle 2"/>
          <p:cNvSpPr txBox="1">
            <a:spLocks/>
          </p:cNvSpPr>
          <p:nvPr/>
        </p:nvSpPr>
        <p:spPr>
          <a:xfrm>
            <a:off x="4876800" y="4495800"/>
            <a:ext cx="3276600" cy="1219200"/>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100000"/>
              </a:lnSpc>
              <a:spcBef>
                <a:spcPts val="1200"/>
              </a:spcBef>
              <a:spcAft>
                <a:spcPts val="0"/>
              </a:spcAft>
              <a:buClrTx/>
              <a:buSzTx/>
              <a:buFont typeface="Arial" pitchFamily="34" charset="0"/>
              <a:buNone/>
              <a:tabLst/>
              <a:defRPr/>
            </a:pPr>
            <a:r>
              <a:rPr kumimoji="0" lang="en-US" sz="3200" b="0" i="0" u="none" strike="noStrike" kern="1200" cap="none" spc="0" normalizeH="0" baseline="0" noProof="0" dirty="0" smtClean="0">
                <a:ln>
                  <a:noFill/>
                </a:ln>
                <a:solidFill>
                  <a:srgbClr val="235318"/>
                </a:solidFill>
                <a:effectLst/>
                <a:uLnTx/>
                <a:uFillTx/>
                <a:latin typeface="+mn-lt"/>
                <a:ea typeface="+mn-ea"/>
                <a:cs typeface="+mn-cs"/>
              </a:rPr>
              <a:t>Ian Parberry</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200" b="0" i="1" u="none" strike="noStrike" kern="1200" cap="none" spc="0" normalizeH="0" baseline="0" noProof="0" dirty="0" smtClean="0">
                <a:ln>
                  <a:noFill/>
                </a:ln>
                <a:solidFill>
                  <a:srgbClr val="235318"/>
                </a:solidFill>
                <a:effectLst/>
                <a:uLnTx/>
                <a:uFillTx/>
                <a:latin typeface="+mn-lt"/>
                <a:ea typeface="+mn-ea"/>
                <a:cs typeface="+mn-cs"/>
              </a:rPr>
              <a:t>University of North Texas</a:t>
            </a:r>
            <a:endParaRPr kumimoji="0" lang="en-US" sz="2200" b="0" i="1" u="none" strike="noStrike" kern="1200" cap="none" spc="0" normalizeH="0" baseline="0" noProof="0" dirty="0">
              <a:ln>
                <a:noFill/>
              </a:ln>
              <a:solidFill>
                <a:srgbClr val="235318"/>
              </a:solidFill>
              <a:effectLst/>
              <a:uLnTx/>
              <a:uFillTx/>
              <a:latin typeface="+mn-lt"/>
              <a:ea typeface="+mn-ea"/>
              <a:cs typeface="+mn-cs"/>
            </a:endParaRPr>
          </a:p>
        </p:txBody>
      </p:sp>
      <p:sp>
        <p:nvSpPr>
          <p:cNvPr id="19" name="Subtitle 2"/>
          <p:cNvSpPr txBox="1">
            <a:spLocks/>
          </p:cNvSpPr>
          <p:nvPr/>
        </p:nvSpPr>
        <p:spPr>
          <a:xfrm>
            <a:off x="1066800" y="4495800"/>
            <a:ext cx="3276600" cy="1219200"/>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0" i="0" u="none" strike="noStrike" kern="1200" cap="none" spc="0" normalizeH="0" baseline="0" noProof="0" dirty="0" smtClean="0">
                <a:ln>
                  <a:noFill/>
                </a:ln>
                <a:solidFill>
                  <a:srgbClr val="235318"/>
                </a:solidFill>
                <a:effectLst/>
                <a:uLnTx/>
                <a:uFillTx/>
                <a:latin typeface="+mn-lt"/>
                <a:ea typeface="+mn-ea"/>
                <a:cs typeface="+mn-cs"/>
              </a:rPr>
              <a:t>Fletcher Dunn</a:t>
            </a:r>
          </a:p>
          <a:p>
            <a:pPr lvl="0" algn="ctr">
              <a:spcBef>
                <a:spcPct val="20000"/>
              </a:spcBef>
              <a:defRPr/>
            </a:pPr>
            <a:r>
              <a:rPr lang="en-US" sz="2400" i="1" smtClean="0">
                <a:solidFill>
                  <a:srgbClr val="235318"/>
                </a:solidFill>
              </a:rPr>
              <a:t>Valve Software</a:t>
            </a:r>
            <a:endParaRPr lang="en-US" sz="2400" i="1" dirty="0" smtClean="0">
              <a:solidFill>
                <a:srgbClr val="235318"/>
              </a:solidFill>
            </a:endParaRPr>
          </a:p>
        </p:txBody>
      </p:sp>
      <p:sp>
        <p:nvSpPr>
          <p:cNvPr id="20" name="Title 1"/>
          <p:cNvSpPr txBox="1">
            <a:spLocks/>
          </p:cNvSpPr>
          <p:nvPr/>
        </p:nvSpPr>
        <p:spPr>
          <a:xfrm>
            <a:off x="304800" y="6248400"/>
            <a:ext cx="8534400" cy="381000"/>
          </a:xfrm>
          <a:prstGeom prst="rect">
            <a:avLst/>
          </a:prstGeom>
        </p:spPr>
        <p:txBody>
          <a:bodyPr vert="horz" lIns="91440" tIns="45720" rIns="91440" bIns="45720" rtlCol="0" anchor="ctr">
            <a:normAutofit fontScale="90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noProof="0" dirty="0" smtClean="0">
                <a:ln>
                  <a:noFill/>
                </a:ln>
                <a:solidFill>
                  <a:schemeClr val="bg1"/>
                </a:solidFill>
                <a:effectLst>
                  <a:outerShdw blurRad="38100" dist="38100" dir="2700000" algn="tl">
                    <a:srgbClr val="000000">
                      <a:alpha val="43137"/>
                    </a:srgbClr>
                  </a:outerShdw>
                </a:effectLst>
                <a:uLnTx/>
                <a:uFillTx/>
                <a:latin typeface="+mj-lt"/>
                <a:ea typeface="+mj-ea"/>
                <a:cs typeface="+mj-cs"/>
              </a:rPr>
              <a:t>3D Math Primer for Graphics &amp; Game Development </a:t>
            </a:r>
            <a:endParaRPr kumimoji="0" lang="en-US" sz="2400" b="0" i="1" u="none" strike="noStrike" kern="1200" cap="none" spc="0" normalizeH="0" noProof="0" dirty="0">
              <a:ln>
                <a:noFill/>
              </a:ln>
              <a:solidFill>
                <a:schemeClr val="bg1"/>
              </a:solidFill>
              <a:effectLst>
                <a:outerShdw blurRad="38100" dist="38100" dir="2700000" algn="tl">
                  <a:srgbClr val="000000">
                    <a:alpha val="43137"/>
                  </a:srgbClr>
                </a:outerShdw>
              </a:effectLst>
              <a:uLnTx/>
              <a:uFillTx/>
              <a:latin typeface="+mj-lt"/>
              <a:ea typeface="+mj-ea"/>
              <a:cs typeface="+mj-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700" dirty="0" smtClean="0"/>
              <a:t>Section 8.2:</a:t>
            </a:r>
            <a:br>
              <a:rPr lang="en-US" sz="2700" dirty="0" smtClean="0"/>
            </a:br>
            <a:r>
              <a:rPr lang="en-US" sz="4000" dirty="0" smtClean="0"/>
              <a:t>Matrix Form</a:t>
            </a:r>
            <a:endParaRPr lang="en-US" dirty="0"/>
          </a:p>
        </p:txBody>
      </p:sp>
      <p:sp>
        <p:nvSpPr>
          <p:cNvPr id="18" name="Date Placeholder 3"/>
          <p:cNvSpPr>
            <a:spLocks noGrp="1"/>
          </p:cNvSpPr>
          <p:nvPr>
            <p:ph type="dt" sz="half" idx="10"/>
          </p:nvPr>
        </p:nvSpPr>
        <p:spPr>
          <a:xfrm>
            <a:off x="457200" y="6248400"/>
            <a:ext cx="2133600" cy="365125"/>
          </a:xfrm>
        </p:spPr>
        <p:txBody>
          <a:bodyPr/>
          <a:lstStyle/>
          <a:p>
            <a:r>
              <a:rPr lang="en-US" dirty="0" smtClean="0">
                <a:solidFill>
                  <a:schemeClr val="bg1"/>
                </a:solidFill>
              </a:rPr>
              <a:t>Chapter 8 Notes</a:t>
            </a:r>
            <a:endParaRPr lang="en-US" dirty="0">
              <a:solidFill>
                <a:schemeClr val="bg1"/>
              </a:solidFill>
            </a:endParaRPr>
          </a:p>
        </p:txBody>
      </p:sp>
      <p:sp>
        <p:nvSpPr>
          <p:cNvPr id="19" name="Footer Placeholder 4"/>
          <p:cNvSpPr>
            <a:spLocks noGrp="1"/>
          </p:cNvSpPr>
          <p:nvPr>
            <p:ph type="ftr" sz="quarter" idx="11"/>
          </p:nvPr>
        </p:nvSpPr>
        <p:spPr>
          <a:xfrm>
            <a:off x="3124200" y="6248400"/>
            <a:ext cx="2895600" cy="365125"/>
          </a:xfrm>
        </p:spPr>
        <p:txBody>
          <a:bodyPr/>
          <a:lstStyle/>
          <a:p>
            <a:r>
              <a:rPr lang="en-US" dirty="0" smtClean="0">
                <a:solidFill>
                  <a:schemeClr val="bg1"/>
                </a:solidFill>
              </a:rPr>
              <a:t>3D Math Primer for Graphics &amp; Game Dev</a:t>
            </a:r>
            <a:endParaRPr lang="en-US" dirty="0">
              <a:solidFill>
                <a:schemeClr val="bg1"/>
              </a:solidFill>
            </a:endParaRPr>
          </a:p>
        </p:txBody>
      </p:sp>
      <p:sp>
        <p:nvSpPr>
          <p:cNvPr id="20" name="Slide Number Placeholder 5"/>
          <p:cNvSpPr>
            <a:spLocks noGrp="1"/>
          </p:cNvSpPr>
          <p:nvPr>
            <p:ph type="sldNum" sz="quarter" idx="12"/>
          </p:nvPr>
        </p:nvSpPr>
        <p:spPr>
          <a:xfrm>
            <a:off x="6553200" y="6248400"/>
            <a:ext cx="2133600" cy="365125"/>
          </a:xfrm>
        </p:spPr>
        <p:txBody>
          <a:bodyPr/>
          <a:lstStyle/>
          <a:p>
            <a:fld id="{B6F15528-21DE-4FAA-801E-634DDDAF4B2B}" type="slidenum">
              <a:rPr lang="en-US" smtClean="0">
                <a:solidFill>
                  <a:schemeClr val="bg1"/>
                </a:solidFill>
              </a:rPr>
              <a:pPr/>
              <a:t>10</a:t>
            </a:fld>
            <a:endParaRPr 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normAutofit fontScale="90000"/>
          </a:bodyPr>
          <a:lstStyle/>
          <a:p>
            <a:r>
              <a:rPr lang="en-US" sz="3600" dirty="0" err="1"/>
              <a:t>Quaternions</a:t>
            </a:r>
            <a:r>
              <a:rPr lang="en-US" sz="3600" dirty="0"/>
              <a:t> Version 3: </a:t>
            </a:r>
            <a:r>
              <a:rPr lang="en-US" dirty="0" smtClean="0"/>
              <a:t/>
            </a:r>
            <a:br>
              <a:rPr lang="en-US" dirty="0" smtClean="0"/>
            </a:br>
            <a:r>
              <a:rPr lang="en-US" dirty="0" smtClean="0"/>
              <a:t>4D </a:t>
            </a:r>
            <a:r>
              <a:rPr lang="en-US" dirty="0"/>
              <a:t>Space</a:t>
            </a:r>
          </a:p>
        </p:txBody>
      </p:sp>
      <p:sp>
        <p:nvSpPr>
          <p:cNvPr id="14339" name="Rectangle 3"/>
          <p:cNvSpPr>
            <a:spLocks noGrp="1" noChangeArrowheads="1"/>
          </p:cNvSpPr>
          <p:nvPr>
            <p:ph idx="1"/>
          </p:nvPr>
        </p:nvSpPr>
        <p:spPr/>
        <p:txBody>
          <a:bodyPr/>
          <a:lstStyle/>
          <a:p>
            <a:r>
              <a:rPr lang="en-US" dirty="0"/>
              <a:t>Hamilton </a:t>
            </a:r>
            <a:r>
              <a:rPr lang="en-US" dirty="0" smtClean="0"/>
              <a:t>himself thought </a:t>
            </a:r>
            <a:r>
              <a:rPr lang="en-US" dirty="0"/>
              <a:t>of </a:t>
            </a:r>
            <a:r>
              <a:rPr lang="en-US" dirty="0" err="1"/>
              <a:t>quaternions</a:t>
            </a:r>
            <a:r>
              <a:rPr lang="en-US" dirty="0"/>
              <a:t> as </a:t>
            </a:r>
            <a:r>
              <a:rPr lang="en-US" dirty="0" smtClean="0"/>
              <a:t>4D vectors [</a:t>
            </a:r>
            <a:r>
              <a:rPr lang="en-US" i="1" dirty="0" smtClean="0"/>
              <a:t>w,</a:t>
            </a:r>
            <a:r>
              <a:rPr lang="en-US" dirty="0" smtClean="0"/>
              <a:t> </a:t>
            </a:r>
            <a:r>
              <a:rPr lang="en-US" i="1" dirty="0" smtClean="0"/>
              <a:t>x, y, z</a:t>
            </a:r>
            <a:r>
              <a:rPr lang="en-US" dirty="0" smtClean="0"/>
              <a:t>].</a:t>
            </a:r>
            <a:endParaRPr lang="en-US" dirty="0"/>
          </a:p>
          <a:p>
            <a:r>
              <a:rPr lang="en-US" dirty="0" smtClean="0"/>
              <a:t>However, </a:t>
            </a:r>
            <a:r>
              <a:rPr lang="en-US" dirty="0" err="1" smtClean="0"/>
              <a:t>quaternions</a:t>
            </a:r>
            <a:r>
              <a:rPr lang="en-US" dirty="0" smtClean="0"/>
              <a:t> </a:t>
            </a:r>
            <a:r>
              <a:rPr lang="en-US" dirty="0"/>
              <a:t>are </a:t>
            </a:r>
            <a:r>
              <a:rPr lang="en-US" b="1" dirty="0"/>
              <a:t>not</a:t>
            </a:r>
            <a:r>
              <a:rPr lang="en-US" dirty="0"/>
              <a:t> the same as </a:t>
            </a:r>
            <a:r>
              <a:rPr lang="en-US" dirty="0" smtClean="0"/>
              <a:t>vectors in homogenous </a:t>
            </a:r>
            <a:r>
              <a:rPr lang="en-US" dirty="0"/>
              <a:t>4D </a:t>
            </a:r>
            <a:r>
              <a:rPr lang="en-US" dirty="0" smtClean="0"/>
              <a:t>space [</a:t>
            </a:r>
            <a:r>
              <a:rPr lang="en-US" i="1" dirty="0" smtClean="0"/>
              <a:t>x, y, z, w</a:t>
            </a:r>
            <a:r>
              <a:rPr lang="en-US" dirty="0" smtClean="0"/>
              <a:t>].</a:t>
            </a:r>
            <a:endParaRPr lang="en-US" dirty="0"/>
          </a:p>
          <a:p>
            <a:r>
              <a:rPr lang="en-US" dirty="0"/>
              <a:t>In particular</a:t>
            </a:r>
            <a:r>
              <a:rPr lang="en-US" dirty="0" smtClean="0"/>
              <a:t>, his </a:t>
            </a:r>
            <a:r>
              <a:rPr lang="en-US" i="1" dirty="0"/>
              <a:t>w</a:t>
            </a:r>
            <a:r>
              <a:rPr lang="en-US" dirty="0"/>
              <a:t> is </a:t>
            </a:r>
            <a:r>
              <a:rPr lang="en-US" b="1" dirty="0"/>
              <a:t>not</a:t>
            </a:r>
            <a:r>
              <a:rPr lang="en-US" dirty="0"/>
              <a:t> the same as the </a:t>
            </a:r>
            <a:r>
              <a:rPr lang="en-US" i="1" dirty="0"/>
              <a:t>w</a:t>
            </a:r>
            <a:r>
              <a:rPr lang="en-US" dirty="0"/>
              <a:t> in homogenous 4D space.</a:t>
            </a:r>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F1975E4F-D869-4539-934E-71732B5E8DC7}" type="slidenum">
              <a:rPr lang="en-US"/>
              <a:pPr/>
              <a:t>100</a:t>
            </a:fld>
            <a:endParaRPr lang="en-US"/>
          </a:p>
        </p:txBody>
      </p:sp>
      <p:pic>
        <p:nvPicPr>
          <p:cNvPr id="5" name="Picture 2" descr="C:\Users\ian\Desktop\WilliamRowanHamilton[1].jpg"/>
          <p:cNvPicPr>
            <a:picLocks noChangeAspect="1" noChangeArrowheads="1"/>
          </p:cNvPicPr>
          <p:nvPr/>
        </p:nvPicPr>
        <p:blipFill>
          <a:blip r:embed="rId2" cstate="print"/>
          <a:srcRect/>
          <a:stretch>
            <a:fillRect/>
          </a:stretch>
        </p:blipFill>
        <p:spPr bwMode="auto">
          <a:xfrm rot="600000">
            <a:off x="7800582" y="158821"/>
            <a:ext cx="1064929" cy="129539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t>What was Hamilton Thinking?</a:t>
            </a:r>
          </a:p>
        </p:txBody>
      </p:sp>
      <p:sp>
        <p:nvSpPr>
          <p:cNvPr id="15363" name="Rectangle 3"/>
          <p:cNvSpPr>
            <a:spLocks noGrp="1" noChangeArrowheads="1"/>
          </p:cNvSpPr>
          <p:nvPr>
            <p:ph idx="1"/>
          </p:nvPr>
        </p:nvSpPr>
        <p:spPr/>
        <p:txBody>
          <a:bodyPr/>
          <a:lstStyle/>
          <a:p>
            <a:r>
              <a:rPr lang="en-US" dirty="0"/>
              <a:t>He was looking for a way to extend complex numbers from 2D  into 3D.</a:t>
            </a:r>
          </a:p>
          <a:p>
            <a:r>
              <a:rPr lang="en-US" dirty="0"/>
              <a:t>That’s the normal complex numbers you’ve probably met before, c = </a:t>
            </a:r>
            <a:r>
              <a:rPr lang="en-US" i="1" dirty="0"/>
              <a:t>x </a:t>
            </a:r>
            <a:r>
              <a:rPr lang="en-US" dirty="0"/>
              <a:t>+ </a:t>
            </a:r>
            <a:r>
              <a:rPr lang="en-US" i="1" dirty="0" err="1"/>
              <a:t>yi</a:t>
            </a:r>
            <a:r>
              <a:rPr lang="en-US" dirty="0"/>
              <a:t> where</a:t>
            </a:r>
          </a:p>
          <a:p>
            <a:pPr algn="ctr">
              <a:buFontTx/>
              <a:buNone/>
            </a:pPr>
            <a:r>
              <a:rPr lang="en-US" i="1" dirty="0"/>
              <a:t>i</a:t>
            </a:r>
            <a:r>
              <a:rPr lang="en-US" baseline="30000" dirty="0"/>
              <a:t>2</a:t>
            </a:r>
            <a:r>
              <a:rPr lang="en-US" dirty="0"/>
              <a:t> = </a:t>
            </a:r>
            <a:r>
              <a:rPr lang="en-US" dirty="0" smtClean="0"/>
              <a:t>–1</a:t>
            </a:r>
            <a:endParaRPr lang="en-US" dirty="0"/>
          </a:p>
          <a:p>
            <a:r>
              <a:rPr lang="en-US" dirty="0"/>
              <a:t>What’s the link between complex numbers and 2D geometry?</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847092BE-0FD2-4C34-8A39-8DE2CC4F562F}" type="slidenum">
              <a:rPr lang="en-US"/>
              <a:pPr/>
              <a:t>101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a:t>2D and Complex Numbers</a:t>
            </a:r>
          </a:p>
        </p:txBody>
      </p:sp>
      <p:sp>
        <p:nvSpPr>
          <p:cNvPr id="16387" name="Rectangle 3"/>
          <p:cNvSpPr>
            <a:spLocks noGrp="1" noChangeArrowheads="1"/>
          </p:cNvSpPr>
          <p:nvPr>
            <p:ph idx="1"/>
          </p:nvPr>
        </p:nvSpPr>
        <p:spPr/>
        <p:txBody>
          <a:bodyPr/>
          <a:lstStyle/>
          <a:p>
            <a:pPr>
              <a:lnSpc>
                <a:spcPct val="90000"/>
              </a:lnSpc>
            </a:pPr>
            <a:r>
              <a:rPr lang="en-US" dirty="0"/>
              <a:t>Instead of thinking of a point (</a:t>
            </a:r>
            <a:r>
              <a:rPr lang="en-US" i="1" dirty="0" smtClean="0"/>
              <a:t>x, </a:t>
            </a:r>
            <a:r>
              <a:rPr lang="en-US" i="1" dirty="0"/>
              <a:t>y</a:t>
            </a:r>
            <a:r>
              <a:rPr lang="en-US" dirty="0"/>
              <a:t>) in 2D space as two real numbers, think of it as a single complex number </a:t>
            </a:r>
            <a:r>
              <a:rPr lang="en-US" i="1" dirty="0"/>
              <a:t>x + </a:t>
            </a:r>
            <a:r>
              <a:rPr lang="en-US" i="1" dirty="0" err="1"/>
              <a:t>yi</a:t>
            </a:r>
            <a:r>
              <a:rPr lang="en-US" dirty="0"/>
              <a:t>.</a:t>
            </a:r>
          </a:p>
          <a:p>
            <a:pPr>
              <a:lnSpc>
                <a:spcPct val="90000"/>
              </a:lnSpc>
            </a:pPr>
            <a:r>
              <a:rPr lang="en-US" dirty="0"/>
              <a:t>A rotation by angle </a:t>
            </a:r>
            <a:r>
              <a:rPr lang="en-US" i="1" dirty="0">
                <a:sym typeface="Symbol" pitchFamily="18" charset="2"/>
              </a:rPr>
              <a:t></a:t>
            </a:r>
            <a:r>
              <a:rPr lang="en-US" dirty="0"/>
              <a:t>  can be </a:t>
            </a:r>
            <a:r>
              <a:rPr lang="en-US" b="1" dirty="0"/>
              <a:t>also</a:t>
            </a:r>
            <a:r>
              <a:rPr lang="en-US" dirty="0"/>
              <a:t> be represented as a complex number </a:t>
            </a:r>
          </a:p>
          <a:p>
            <a:pPr algn="ctr">
              <a:lnSpc>
                <a:spcPct val="90000"/>
              </a:lnSpc>
              <a:buFontTx/>
              <a:buNone/>
            </a:pPr>
            <a:r>
              <a:rPr lang="en-US" dirty="0" err="1"/>
              <a:t>cos</a:t>
            </a:r>
            <a:r>
              <a:rPr lang="en-US" dirty="0"/>
              <a:t> </a:t>
            </a:r>
            <a:r>
              <a:rPr lang="en-US" i="1" dirty="0">
                <a:sym typeface="Symbol" pitchFamily="18" charset="2"/>
              </a:rPr>
              <a:t></a:t>
            </a:r>
            <a:r>
              <a:rPr lang="en-US" dirty="0">
                <a:sym typeface="Symbol" pitchFamily="18" charset="2"/>
              </a:rPr>
              <a:t> + </a:t>
            </a:r>
            <a:r>
              <a:rPr lang="en-US" i="1" dirty="0" err="1">
                <a:sym typeface="Symbol" pitchFamily="18" charset="2"/>
              </a:rPr>
              <a:t>i</a:t>
            </a:r>
            <a:r>
              <a:rPr lang="en-US" dirty="0">
                <a:sym typeface="Symbol" pitchFamily="18" charset="2"/>
              </a:rPr>
              <a:t> sin</a:t>
            </a:r>
            <a:r>
              <a:rPr lang="en-US" i="1" dirty="0">
                <a:sym typeface="Symbol" pitchFamily="18" charset="2"/>
              </a:rPr>
              <a:t> </a:t>
            </a:r>
            <a:r>
              <a:rPr lang="en-US" dirty="0">
                <a:sym typeface="Symbol" pitchFamily="18" charset="2"/>
              </a:rPr>
              <a:t> </a:t>
            </a:r>
          </a:p>
          <a:p>
            <a:pPr>
              <a:lnSpc>
                <a:spcPct val="90000"/>
              </a:lnSpc>
            </a:pPr>
            <a:r>
              <a:rPr lang="en-US" dirty="0">
                <a:sym typeface="Symbol" pitchFamily="18" charset="2"/>
              </a:rPr>
              <a:t>Complex numbers are doing double duty here as both points and rotations.</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D750E858-01A4-4D51-83E0-4DC13B071188}" type="slidenum">
              <a:rPr lang="en-US"/>
              <a:pPr/>
              <a:t>102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t>Complex Multiplication</a:t>
            </a:r>
          </a:p>
        </p:txBody>
      </p:sp>
      <p:sp>
        <p:nvSpPr>
          <p:cNvPr id="17411" name="Rectangle 3"/>
          <p:cNvSpPr>
            <a:spLocks noGrp="1" noChangeArrowheads="1"/>
          </p:cNvSpPr>
          <p:nvPr>
            <p:ph idx="1"/>
          </p:nvPr>
        </p:nvSpPr>
        <p:spPr>
          <a:xfrm>
            <a:off x="457200" y="3962400"/>
            <a:ext cx="8229600" cy="2163763"/>
          </a:xfrm>
        </p:spPr>
        <p:txBody>
          <a:bodyPr>
            <a:normAutofit fontScale="85000" lnSpcReduction="10000"/>
          </a:bodyPr>
          <a:lstStyle/>
          <a:p>
            <a:pPr marL="0" indent="0">
              <a:buNone/>
            </a:pPr>
            <a:r>
              <a:rPr lang="en-US" dirty="0"/>
              <a:t>A rotation (represented as a complex number) can be applied to a point (also represented as a complex number) using multiplication of complex numbers.</a:t>
            </a:r>
          </a:p>
          <a:p>
            <a:pPr algn="ctr">
              <a:buFontTx/>
              <a:buNone/>
            </a:pPr>
            <a:r>
              <a:rPr lang="en-US" dirty="0"/>
              <a:t>(</a:t>
            </a:r>
            <a:r>
              <a:rPr lang="en-US" i="1" dirty="0"/>
              <a:t>x + </a:t>
            </a:r>
            <a:r>
              <a:rPr lang="en-US" i="1" dirty="0" err="1"/>
              <a:t>yi</a:t>
            </a:r>
            <a:r>
              <a:rPr lang="en-US" dirty="0"/>
              <a:t>) (</a:t>
            </a:r>
            <a:r>
              <a:rPr lang="en-US" dirty="0" err="1"/>
              <a:t>cos</a:t>
            </a:r>
            <a:r>
              <a:rPr lang="en-US" dirty="0"/>
              <a:t> </a:t>
            </a:r>
            <a:r>
              <a:rPr lang="en-US" i="1" dirty="0">
                <a:sym typeface="Symbol" pitchFamily="18" charset="2"/>
              </a:rPr>
              <a:t></a:t>
            </a:r>
            <a:r>
              <a:rPr lang="en-US" dirty="0">
                <a:sym typeface="Symbol" pitchFamily="18" charset="2"/>
              </a:rPr>
              <a:t> + </a:t>
            </a:r>
            <a:r>
              <a:rPr lang="en-US" i="1" dirty="0" err="1">
                <a:sym typeface="Symbol" pitchFamily="18" charset="2"/>
              </a:rPr>
              <a:t>i</a:t>
            </a:r>
            <a:r>
              <a:rPr lang="en-US" dirty="0">
                <a:sym typeface="Symbol" pitchFamily="18" charset="2"/>
              </a:rPr>
              <a:t> sin</a:t>
            </a:r>
            <a:r>
              <a:rPr lang="en-US" i="1" dirty="0">
                <a:sym typeface="Symbol" pitchFamily="18" charset="2"/>
              </a:rPr>
              <a:t> </a:t>
            </a:r>
            <a:r>
              <a:rPr lang="en-US" dirty="0">
                <a:sym typeface="Symbol" pitchFamily="18" charset="2"/>
              </a:rPr>
              <a:t> )</a:t>
            </a:r>
          </a:p>
          <a:p>
            <a:pPr algn="ctr">
              <a:buFontTx/>
              <a:buNone/>
            </a:pPr>
            <a:r>
              <a:rPr lang="en-US" dirty="0">
                <a:sym typeface="Symbol" pitchFamily="18" charset="2"/>
              </a:rPr>
              <a:t>= (</a:t>
            </a:r>
            <a:r>
              <a:rPr lang="en-US" i="1" dirty="0"/>
              <a:t>x </a:t>
            </a:r>
            <a:r>
              <a:rPr lang="en-US" dirty="0" err="1"/>
              <a:t>cos</a:t>
            </a:r>
            <a:r>
              <a:rPr lang="en-US" dirty="0"/>
              <a:t> </a:t>
            </a:r>
            <a:r>
              <a:rPr lang="en-US" i="1" dirty="0">
                <a:sym typeface="Symbol" pitchFamily="18" charset="2"/>
              </a:rPr>
              <a:t></a:t>
            </a:r>
            <a:r>
              <a:rPr lang="en-US" dirty="0">
                <a:sym typeface="Symbol" pitchFamily="18" charset="2"/>
              </a:rPr>
              <a:t> </a:t>
            </a:r>
            <a:r>
              <a:rPr lang="en-US" dirty="0" smtClean="0"/>
              <a:t>–</a:t>
            </a:r>
            <a:r>
              <a:rPr lang="en-US" dirty="0" smtClean="0">
                <a:sym typeface="Symbol" pitchFamily="18" charset="2"/>
              </a:rPr>
              <a:t> </a:t>
            </a:r>
            <a:r>
              <a:rPr lang="en-US" i="1" dirty="0"/>
              <a:t>y </a:t>
            </a:r>
            <a:r>
              <a:rPr lang="en-US" dirty="0">
                <a:sym typeface="Symbol" pitchFamily="18" charset="2"/>
              </a:rPr>
              <a:t>sin</a:t>
            </a:r>
            <a:r>
              <a:rPr lang="en-US" i="1" dirty="0">
                <a:sym typeface="Symbol" pitchFamily="18" charset="2"/>
              </a:rPr>
              <a:t> </a:t>
            </a:r>
            <a:r>
              <a:rPr lang="en-US" dirty="0">
                <a:sym typeface="Symbol" pitchFamily="18" charset="2"/>
              </a:rPr>
              <a:t> ) + </a:t>
            </a:r>
            <a:r>
              <a:rPr lang="en-US" i="1" dirty="0" err="1">
                <a:sym typeface="Symbol" pitchFamily="18" charset="2"/>
              </a:rPr>
              <a:t>i</a:t>
            </a:r>
            <a:r>
              <a:rPr lang="en-US" dirty="0">
                <a:sym typeface="Symbol" pitchFamily="18" charset="2"/>
              </a:rPr>
              <a:t> (</a:t>
            </a:r>
            <a:r>
              <a:rPr lang="en-US" i="1" dirty="0"/>
              <a:t>x </a:t>
            </a:r>
            <a:r>
              <a:rPr lang="en-US" dirty="0">
                <a:sym typeface="Symbol" pitchFamily="18" charset="2"/>
              </a:rPr>
              <a:t>sin</a:t>
            </a:r>
            <a:r>
              <a:rPr lang="en-US" i="1" dirty="0">
                <a:sym typeface="Symbol" pitchFamily="18" charset="2"/>
              </a:rPr>
              <a:t> </a:t>
            </a:r>
            <a:r>
              <a:rPr lang="en-US" dirty="0">
                <a:sym typeface="Symbol" pitchFamily="18" charset="2"/>
              </a:rPr>
              <a:t> </a:t>
            </a:r>
            <a:r>
              <a:rPr lang="en-US" dirty="0" smtClean="0">
                <a:sym typeface="Symbol" pitchFamily="18" charset="2"/>
              </a:rPr>
              <a:t> + </a:t>
            </a:r>
            <a:r>
              <a:rPr lang="en-US" i="1" dirty="0"/>
              <a:t>y </a:t>
            </a:r>
            <a:r>
              <a:rPr lang="en-US" dirty="0" err="1"/>
              <a:t>cos</a:t>
            </a:r>
            <a:r>
              <a:rPr lang="en-US" dirty="0"/>
              <a:t> </a:t>
            </a:r>
            <a:r>
              <a:rPr lang="en-US" i="1" dirty="0">
                <a:sym typeface="Symbol" pitchFamily="18" charset="2"/>
              </a:rPr>
              <a:t></a:t>
            </a:r>
            <a:r>
              <a:rPr lang="en-US" dirty="0">
                <a:sym typeface="Symbol" pitchFamily="18" charset="2"/>
              </a:rPr>
              <a:t> )</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0929067D-3DC6-4BA8-B081-B6F53B91DC95}" type="slidenum">
              <a:rPr lang="en-US"/>
              <a:pPr/>
              <a:t>103</a:t>
            </a:fld>
            <a:endParaRPr lang="en-US"/>
          </a:p>
        </p:txBody>
      </p:sp>
      <p:pic>
        <p:nvPicPr>
          <p:cNvPr id="11266" name="Picture 2" descr="C:\Users\ian\Desktop\figs_jpg\complex_number_rotation.jpg"/>
          <p:cNvPicPr>
            <a:picLocks noChangeAspect="1" noChangeArrowheads="1"/>
          </p:cNvPicPr>
          <p:nvPr/>
        </p:nvPicPr>
        <p:blipFill>
          <a:blip r:embed="rId2" cstate="print"/>
          <a:srcRect/>
          <a:stretch>
            <a:fillRect/>
          </a:stretch>
        </p:blipFill>
        <p:spPr bwMode="auto">
          <a:xfrm>
            <a:off x="2819400" y="1600200"/>
            <a:ext cx="3733800" cy="2115820"/>
          </a:xfrm>
          <a:prstGeom prst="rect">
            <a:avLst/>
          </a:prstGeom>
          <a:noFill/>
          <a:effectLst>
            <a:outerShdw blurRad="3937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dirty="0"/>
              <a:t>What’s Going On Here?</a:t>
            </a:r>
          </a:p>
        </p:txBody>
      </p:sp>
      <p:sp>
        <p:nvSpPr>
          <p:cNvPr id="18435" name="Rectangle 3"/>
          <p:cNvSpPr>
            <a:spLocks noGrp="1" noChangeArrowheads="1"/>
          </p:cNvSpPr>
          <p:nvPr>
            <p:ph idx="1"/>
          </p:nvPr>
        </p:nvSpPr>
        <p:spPr>
          <a:xfrm>
            <a:off x="685800" y="1676400"/>
            <a:ext cx="5562600" cy="1600200"/>
          </a:xfrm>
        </p:spPr>
        <p:txBody>
          <a:bodyPr>
            <a:normAutofit fontScale="92500" lnSpcReduction="10000"/>
          </a:bodyPr>
          <a:lstStyle/>
          <a:p>
            <a:pPr marL="0" indent="0">
              <a:lnSpc>
                <a:spcPct val="90000"/>
              </a:lnSpc>
              <a:buNone/>
            </a:pPr>
            <a:r>
              <a:rPr lang="en-US" dirty="0" smtClean="0"/>
              <a:t>Remember the 2D rotation matrix. The </a:t>
            </a:r>
            <a:r>
              <a:rPr lang="en-US" dirty="0"/>
              <a:t>imaginary part captures the negative sign on the </a:t>
            </a:r>
            <a:r>
              <a:rPr lang="en-US" dirty="0" smtClean="0"/>
              <a:t>sine (so to speak).</a:t>
            </a:r>
            <a:endParaRPr lang="en-US" dirty="0"/>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EE23C9B5-D743-4AA2-A3AC-867BEF3F2182}" type="slidenum">
              <a:rPr lang="en-US"/>
              <a:pPr/>
              <a:t>104</a:t>
            </a:fld>
            <a:endParaRPr lang="en-US"/>
          </a:p>
        </p:txBody>
      </p:sp>
      <p:pic>
        <p:nvPicPr>
          <p:cNvPr id="18436" name="Picture 4" descr="C:\Documents and Settings\ian\My Documents\classes\2003\Spring\4330\Notes\Quaternions\2dcomplexeqn.bmp"/>
          <p:cNvPicPr>
            <a:picLocks noChangeAspect="1" noChangeArrowheads="1"/>
          </p:cNvPicPr>
          <p:nvPr/>
        </p:nvPicPr>
        <p:blipFill>
          <a:blip r:embed="rId2" cstate="print"/>
          <a:srcRect/>
          <a:stretch>
            <a:fillRect/>
          </a:stretch>
        </p:blipFill>
        <p:spPr bwMode="auto">
          <a:xfrm>
            <a:off x="1447800" y="3200400"/>
            <a:ext cx="6842655" cy="2552700"/>
          </a:xfrm>
          <a:prstGeom prst="rect">
            <a:avLst/>
          </a:prstGeom>
          <a:noFill/>
        </p:spPr>
      </p:pic>
      <p:pic>
        <p:nvPicPr>
          <p:cNvPr id="12290" name="Picture 2"/>
          <p:cNvPicPr>
            <a:picLocks noChangeAspect="1" noChangeArrowheads="1"/>
          </p:cNvPicPr>
          <p:nvPr/>
        </p:nvPicPr>
        <p:blipFill>
          <a:blip r:embed="rId3" cstate="print"/>
          <a:srcRect/>
          <a:stretch>
            <a:fillRect/>
          </a:stretch>
        </p:blipFill>
        <p:spPr bwMode="auto">
          <a:xfrm>
            <a:off x="6477000" y="1981200"/>
            <a:ext cx="2147455" cy="7620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026"/>
          <p:cNvSpPr>
            <a:spLocks noGrp="1" noChangeArrowheads="1"/>
          </p:cNvSpPr>
          <p:nvPr>
            <p:ph type="title"/>
          </p:nvPr>
        </p:nvSpPr>
        <p:spPr/>
        <p:txBody>
          <a:bodyPr>
            <a:normAutofit fontScale="90000"/>
          </a:bodyPr>
          <a:lstStyle/>
          <a:p>
            <a:r>
              <a:rPr lang="en-US" dirty="0" smtClean="0"/>
              <a:t>What </a:t>
            </a:r>
            <a:r>
              <a:rPr lang="en-US" dirty="0"/>
              <a:t>Do Imaginary Numbers Buy Us?</a:t>
            </a:r>
          </a:p>
        </p:txBody>
      </p:sp>
      <p:sp>
        <p:nvSpPr>
          <p:cNvPr id="41987" name="Rectangle 1027"/>
          <p:cNvSpPr>
            <a:spLocks noGrp="1" noChangeArrowheads="1"/>
          </p:cNvSpPr>
          <p:nvPr>
            <p:ph idx="1"/>
          </p:nvPr>
        </p:nvSpPr>
        <p:spPr/>
        <p:txBody>
          <a:bodyPr/>
          <a:lstStyle/>
          <a:p>
            <a:pPr marL="609600" indent="-609600">
              <a:buFontTx/>
              <a:buNone/>
            </a:pPr>
            <a:r>
              <a:rPr lang="en-US" dirty="0"/>
              <a:t>The imaginary part seems to have two roles.</a:t>
            </a:r>
          </a:p>
          <a:p>
            <a:pPr marL="609600" indent="-609600">
              <a:buFontTx/>
              <a:buAutoNum type="arabicPeriod"/>
            </a:pPr>
            <a:r>
              <a:rPr lang="en-US" dirty="0"/>
              <a:t>It allows us to “jam together” the </a:t>
            </a:r>
            <a:r>
              <a:rPr lang="en-US" i="1" dirty="0"/>
              <a:t>x</a:t>
            </a:r>
            <a:r>
              <a:rPr lang="en-US" dirty="0"/>
              <a:t> and </a:t>
            </a:r>
            <a:r>
              <a:rPr lang="en-US" i="1" dirty="0"/>
              <a:t>y</a:t>
            </a:r>
            <a:r>
              <a:rPr lang="en-US" dirty="0"/>
              <a:t> part from a vector </a:t>
            </a:r>
            <a:r>
              <a:rPr lang="en-US" dirty="0" smtClean="0"/>
              <a:t>[</a:t>
            </a:r>
            <a:r>
              <a:rPr lang="en-US" i="1" dirty="0" smtClean="0"/>
              <a:t>x, y</a:t>
            </a:r>
            <a:r>
              <a:rPr lang="en-US" dirty="0" smtClean="0"/>
              <a:t>] </a:t>
            </a:r>
            <a:r>
              <a:rPr lang="en-US" dirty="0"/>
              <a:t>into a single number </a:t>
            </a:r>
            <a:r>
              <a:rPr lang="en-US" i="1" dirty="0"/>
              <a:t>x</a:t>
            </a:r>
            <a:r>
              <a:rPr lang="en-US" dirty="0"/>
              <a:t> + </a:t>
            </a:r>
            <a:r>
              <a:rPr lang="en-US" i="1" dirty="0" err="1"/>
              <a:t>yi</a:t>
            </a:r>
            <a:r>
              <a:rPr lang="en-US" dirty="0"/>
              <a:t>. </a:t>
            </a:r>
            <a:r>
              <a:rPr lang="en-US" dirty="0" smtClean="0"/>
              <a:t>The imaginary part </a:t>
            </a:r>
            <a:r>
              <a:rPr lang="en-US" i="1" dirty="0" err="1"/>
              <a:t>i</a:t>
            </a:r>
            <a:r>
              <a:rPr lang="en-US" dirty="0"/>
              <a:t> keeps the </a:t>
            </a:r>
            <a:r>
              <a:rPr lang="en-US" i="1" dirty="0"/>
              <a:t>x</a:t>
            </a:r>
            <a:r>
              <a:rPr lang="en-US" dirty="0"/>
              <a:t> and </a:t>
            </a:r>
            <a:r>
              <a:rPr lang="en-US" i="1" dirty="0"/>
              <a:t>y</a:t>
            </a:r>
            <a:r>
              <a:rPr lang="en-US" dirty="0"/>
              <a:t> parts separate.</a:t>
            </a:r>
          </a:p>
          <a:p>
            <a:pPr marL="609600" indent="-609600">
              <a:buFontTx/>
              <a:buAutoNum type="arabicPeriod"/>
            </a:pPr>
            <a:r>
              <a:rPr lang="en-US" dirty="0"/>
              <a:t>It gets us the sign change on the </a:t>
            </a:r>
            <a:r>
              <a:rPr lang="en-US" dirty="0" smtClean="0"/>
              <a:t>sin </a:t>
            </a:r>
            <a:r>
              <a:rPr lang="en-US" i="1" dirty="0" smtClean="0">
                <a:sym typeface="Symbol" pitchFamily="18" charset="2"/>
              </a:rPr>
              <a:t></a:t>
            </a:r>
            <a:r>
              <a:rPr lang="en-US" dirty="0" smtClean="0"/>
              <a:t>  that </a:t>
            </a:r>
            <a:r>
              <a:rPr lang="en-US" dirty="0"/>
              <a:t>we saw in </a:t>
            </a:r>
            <a:r>
              <a:rPr lang="en-US" dirty="0" smtClean="0"/>
              <a:t>rotation </a:t>
            </a:r>
            <a:r>
              <a:rPr lang="en-US" dirty="0"/>
              <a:t>matrices.</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6447D340-D339-4271-B2EB-907E930E6301}" type="slidenum">
              <a:rPr lang="en-US"/>
              <a:pPr/>
              <a:t>105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t>So What Was He Thinking?</a:t>
            </a:r>
          </a:p>
        </p:txBody>
      </p:sp>
      <p:sp>
        <p:nvSpPr>
          <p:cNvPr id="19459" name="Rectangle 3"/>
          <p:cNvSpPr>
            <a:spLocks noGrp="1" noChangeArrowheads="1"/>
          </p:cNvSpPr>
          <p:nvPr>
            <p:ph idx="1"/>
          </p:nvPr>
        </p:nvSpPr>
        <p:spPr/>
        <p:txBody>
          <a:bodyPr/>
          <a:lstStyle/>
          <a:p>
            <a:r>
              <a:rPr lang="en-US" sz="2800" dirty="0"/>
              <a:t>Hamilton wanted to extend this to 3D rotations.</a:t>
            </a:r>
          </a:p>
          <a:p>
            <a:r>
              <a:rPr lang="en-US" sz="2800" dirty="0"/>
              <a:t>His intuition told him that he needed 2 imaginary parts </a:t>
            </a:r>
            <a:r>
              <a:rPr lang="en-US" sz="2800" i="1" dirty="0" err="1"/>
              <a:t>i</a:t>
            </a:r>
            <a:r>
              <a:rPr lang="en-US" sz="2800" b="1" i="1" dirty="0"/>
              <a:t> </a:t>
            </a:r>
            <a:r>
              <a:rPr lang="en-US" sz="2800" dirty="0"/>
              <a:t>and </a:t>
            </a:r>
            <a:r>
              <a:rPr lang="en-US" sz="2800" i="1" dirty="0"/>
              <a:t> j</a:t>
            </a:r>
            <a:r>
              <a:rPr lang="en-US" sz="2800" dirty="0"/>
              <a:t>. That makes </a:t>
            </a:r>
            <a:r>
              <a:rPr lang="en-US" sz="2800" dirty="0" smtClean="0"/>
              <a:t>sense, </a:t>
            </a:r>
            <a:r>
              <a:rPr lang="en-US" sz="2800" dirty="0"/>
              <a:t>1 imaginary part for 2D,  </a:t>
            </a:r>
            <a:r>
              <a:rPr lang="en-US" sz="2800" dirty="0" smtClean="0"/>
              <a:t>and 2 </a:t>
            </a:r>
            <a:r>
              <a:rPr lang="en-US" sz="2800" dirty="0"/>
              <a:t>imaginary parts for 3D.</a:t>
            </a:r>
          </a:p>
          <a:p>
            <a:r>
              <a:rPr lang="en-US" sz="2800" dirty="0"/>
              <a:t>He got fixated on that.</a:t>
            </a:r>
          </a:p>
          <a:p>
            <a:r>
              <a:rPr lang="en-US" sz="2800" dirty="0"/>
              <a:t>For some reason his mental block cleared on the bridge: 3 imaginary parts is the way to go.</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058A9CA7-2B41-4CCB-A8E7-51148AB999C4}" type="slidenum">
              <a:rPr lang="en-US"/>
              <a:pPr/>
              <a:t>106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a:t>In the Back of His Mind</a:t>
            </a:r>
          </a:p>
        </p:txBody>
      </p:sp>
      <p:sp>
        <p:nvSpPr>
          <p:cNvPr id="20483" name="Rectangle 3"/>
          <p:cNvSpPr>
            <a:spLocks noGrp="1" noChangeArrowheads="1"/>
          </p:cNvSpPr>
          <p:nvPr>
            <p:ph idx="1"/>
          </p:nvPr>
        </p:nvSpPr>
        <p:spPr/>
        <p:txBody>
          <a:bodyPr/>
          <a:lstStyle/>
          <a:p>
            <a:pPr>
              <a:lnSpc>
                <a:spcPct val="90000"/>
              </a:lnSpc>
            </a:pPr>
            <a:r>
              <a:rPr lang="en-US" dirty="0"/>
              <a:t>It was known as far back as Euler that axial rotations are closed under composition.</a:t>
            </a:r>
          </a:p>
          <a:p>
            <a:pPr>
              <a:lnSpc>
                <a:spcPct val="90000"/>
              </a:lnSpc>
            </a:pPr>
            <a:r>
              <a:rPr lang="en-US" dirty="0"/>
              <a:t>What does this mean?</a:t>
            </a:r>
          </a:p>
          <a:p>
            <a:pPr>
              <a:lnSpc>
                <a:spcPct val="90000"/>
              </a:lnSpc>
            </a:pPr>
            <a:r>
              <a:rPr lang="en-US" dirty="0"/>
              <a:t>If an object rotates around two or more axes simultaneously, the result is a rotation about a single axis</a:t>
            </a:r>
            <a:r>
              <a:rPr lang="en-US" dirty="0" smtClean="0"/>
              <a:t>.</a:t>
            </a:r>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349FE789-79AD-4FC9-8B4F-B0F01E3395C9}" type="slidenum">
              <a:rPr lang="en-US"/>
              <a:pPr/>
              <a:t>107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normAutofit/>
          </a:bodyPr>
          <a:lstStyle/>
          <a:p>
            <a:r>
              <a:rPr lang="en-US" dirty="0" smtClean="0"/>
              <a:t>Points </a:t>
            </a:r>
            <a:r>
              <a:rPr lang="en-US" dirty="0"/>
              <a:t>as </a:t>
            </a:r>
            <a:r>
              <a:rPr lang="en-US" dirty="0" err="1" smtClean="0"/>
              <a:t>Quaternions</a:t>
            </a:r>
            <a:endParaRPr lang="en-US" dirty="0"/>
          </a:p>
        </p:txBody>
      </p:sp>
      <p:sp>
        <p:nvSpPr>
          <p:cNvPr id="22531" name="Rectangle 3"/>
          <p:cNvSpPr>
            <a:spLocks noGrp="1" noChangeArrowheads="1"/>
          </p:cNvSpPr>
          <p:nvPr>
            <p:ph idx="1"/>
          </p:nvPr>
        </p:nvSpPr>
        <p:spPr/>
        <p:txBody>
          <a:bodyPr/>
          <a:lstStyle/>
          <a:p>
            <a:pPr>
              <a:lnSpc>
                <a:spcPct val="90000"/>
              </a:lnSpc>
            </a:pPr>
            <a:r>
              <a:rPr lang="en-US" dirty="0"/>
              <a:t>Represent 3D point ( </a:t>
            </a:r>
            <a:r>
              <a:rPr lang="en-US" i="1" dirty="0"/>
              <a:t>x y z</a:t>
            </a:r>
            <a:r>
              <a:rPr lang="en-US" dirty="0"/>
              <a:t> ) as the quaternion</a:t>
            </a:r>
          </a:p>
          <a:p>
            <a:pPr algn="ctr">
              <a:lnSpc>
                <a:spcPct val="90000"/>
              </a:lnSpc>
              <a:buFontTx/>
              <a:buNone/>
            </a:pPr>
            <a:r>
              <a:rPr lang="en-US" b="1" dirty="0"/>
              <a:t>p</a:t>
            </a:r>
            <a:r>
              <a:rPr lang="en-US" dirty="0"/>
              <a:t> = [ 0 ( </a:t>
            </a:r>
            <a:r>
              <a:rPr lang="en-US" i="1" dirty="0"/>
              <a:t>x y z</a:t>
            </a:r>
            <a:r>
              <a:rPr lang="en-US" dirty="0"/>
              <a:t> ) </a:t>
            </a:r>
            <a:r>
              <a:rPr lang="en-US" dirty="0" smtClean="0"/>
              <a:t>].</a:t>
            </a:r>
            <a:endParaRPr lang="en-US" dirty="0"/>
          </a:p>
          <a:p>
            <a:pPr>
              <a:lnSpc>
                <a:spcPct val="90000"/>
              </a:lnSpc>
            </a:pPr>
            <a:r>
              <a:rPr lang="en-US" dirty="0"/>
              <a:t>Or equivalently in complex number notation:</a:t>
            </a:r>
          </a:p>
          <a:p>
            <a:pPr algn="ctr">
              <a:lnSpc>
                <a:spcPct val="90000"/>
              </a:lnSpc>
              <a:buFontTx/>
              <a:buNone/>
            </a:pPr>
            <a:r>
              <a:rPr lang="en-US" i="1" dirty="0"/>
              <a:t>xi + </a:t>
            </a:r>
            <a:r>
              <a:rPr lang="en-US" i="1" dirty="0" err="1"/>
              <a:t>yj</a:t>
            </a:r>
            <a:r>
              <a:rPr lang="en-US" i="1" dirty="0"/>
              <a:t> + </a:t>
            </a:r>
            <a:r>
              <a:rPr lang="en-US" i="1" dirty="0" err="1" smtClean="0"/>
              <a:t>zk</a:t>
            </a:r>
            <a:r>
              <a:rPr lang="en-US" i="1" dirty="0" smtClean="0"/>
              <a:t>.</a:t>
            </a:r>
            <a:endParaRPr lang="en-US" i="1" dirty="0"/>
          </a:p>
          <a:p>
            <a:pPr>
              <a:lnSpc>
                <a:spcPct val="90000"/>
              </a:lnSpc>
            </a:pPr>
            <a:r>
              <a:rPr lang="en-US" dirty="0"/>
              <a:t>Games generally </a:t>
            </a:r>
            <a:r>
              <a:rPr lang="en-US" dirty="0" smtClean="0"/>
              <a:t>don’t implement the </a:t>
            </a:r>
            <a:r>
              <a:rPr lang="en-US" dirty="0"/>
              <a:t>0 value for </a:t>
            </a:r>
            <a:r>
              <a:rPr lang="en-US" i="1" dirty="0" smtClean="0"/>
              <a:t>w</a:t>
            </a:r>
            <a:r>
              <a:rPr lang="en-US" dirty="0" smtClean="0"/>
              <a:t>.</a:t>
            </a:r>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BA7A6B91-A094-4D8C-9CEA-22AE9530F451}" type="slidenum">
              <a:rPr lang="en-US"/>
              <a:pPr/>
              <a:t>108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a:bodyPr>
          <a:lstStyle/>
          <a:p>
            <a:r>
              <a:rPr lang="en-US" dirty="0" smtClean="0"/>
              <a:t>Rotations </a:t>
            </a:r>
            <a:r>
              <a:rPr lang="en-US" dirty="0"/>
              <a:t>as </a:t>
            </a:r>
            <a:r>
              <a:rPr lang="en-US" dirty="0" err="1" smtClean="0"/>
              <a:t>Quaternions</a:t>
            </a:r>
            <a:endParaRPr lang="en-US" dirty="0"/>
          </a:p>
        </p:txBody>
      </p:sp>
      <p:sp>
        <p:nvSpPr>
          <p:cNvPr id="24579" name="Rectangle 3"/>
          <p:cNvSpPr>
            <a:spLocks noGrp="1" noChangeArrowheads="1"/>
          </p:cNvSpPr>
          <p:nvPr>
            <p:ph idx="1"/>
          </p:nvPr>
        </p:nvSpPr>
        <p:spPr/>
        <p:txBody>
          <a:bodyPr/>
          <a:lstStyle/>
          <a:p>
            <a:r>
              <a:rPr lang="en-US" dirty="0"/>
              <a:t>The scalar part “kind of” represents the angle. The vector part “kind of” represents the axis.</a:t>
            </a:r>
          </a:p>
          <a:p>
            <a:r>
              <a:rPr lang="en-US" dirty="0"/>
              <a:t>Rotation by an angle </a:t>
            </a:r>
            <a:r>
              <a:rPr lang="en-US" i="1" dirty="0">
                <a:sym typeface="Symbol" pitchFamily="18" charset="2"/>
              </a:rPr>
              <a:t></a:t>
            </a:r>
            <a:r>
              <a:rPr lang="en-US" dirty="0"/>
              <a:t>  around unit axis </a:t>
            </a:r>
            <a:r>
              <a:rPr lang="en-US" b="1" dirty="0"/>
              <a:t>n </a:t>
            </a:r>
            <a:r>
              <a:rPr lang="en-US" dirty="0"/>
              <a:t>is represented by the quaternion:</a:t>
            </a:r>
          </a:p>
          <a:p>
            <a:pPr algn="ctr">
              <a:buFontTx/>
              <a:buNone/>
            </a:pPr>
            <a:r>
              <a:rPr lang="en-US" b="1" dirty="0"/>
              <a:t>Q </a:t>
            </a:r>
            <a:r>
              <a:rPr lang="en-US" dirty="0"/>
              <a:t>=</a:t>
            </a:r>
            <a:r>
              <a:rPr lang="en-US" b="1" dirty="0"/>
              <a:t> </a:t>
            </a:r>
            <a:r>
              <a:rPr lang="en-US" dirty="0"/>
              <a:t>[ </a:t>
            </a:r>
            <a:r>
              <a:rPr lang="en-US" dirty="0" err="1"/>
              <a:t>cos</a:t>
            </a:r>
            <a:r>
              <a:rPr lang="en-US" dirty="0"/>
              <a:t> </a:t>
            </a:r>
            <a:r>
              <a:rPr lang="en-US" i="1" dirty="0" smtClean="0">
                <a:sym typeface="Symbol" pitchFamily="18" charset="2"/>
              </a:rPr>
              <a:t></a:t>
            </a:r>
            <a:r>
              <a:rPr lang="en-US" dirty="0" smtClean="0">
                <a:sym typeface="Symbol" pitchFamily="18" charset="2"/>
              </a:rPr>
              <a:t>/2</a:t>
            </a:r>
            <a:r>
              <a:rPr lang="en-US" i="1" dirty="0" smtClean="0">
                <a:sym typeface="Symbol" pitchFamily="18" charset="2"/>
              </a:rPr>
              <a:t>      </a:t>
            </a:r>
            <a:r>
              <a:rPr lang="en-US" dirty="0"/>
              <a:t>sin </a:t>
            </a:r>
            <a:r>
              <a:rPr lang="en-US" i="1" dirty="0" smtClean="0">
                <a:sym typeface="Symbol" pitchFamily="18" charset="2"/>
              </a:rPr>
              <a:t></a:t>
            </a:r>
            <a:r>
              <a:rPr lang="en-US" dirty="0" smtClean="0">
                <a:sym typeface="Symbol" pitchFamily="18" charset="2"/>
              </a:rPr>
              <a:t>/2</a:t>
            </a:r>
            <a:r>
              <a:rPr lang="en-US" i="1" dirty="0" smtClean="0">
                <a:sym typeface="Symbol" pitchFamily="18" charset="2"/>
              </a:rPr>
              <a:t> </a:t>
            </a:r>
            <a:r>
              <a:rPr lang="en-US" b="1" dirty="0"/>
              <a:t>n </a:t>
            </a:r>
            <a:r>
              <a:rPr lang="en-US" dirty="0"/>
              <a:t>]</a:t>
            </a:r>
          </a:p>
          <a:p>
            <a:pPr algn="ctr">
              <a:buFontTx/>
              <a:buNone/>
            </a:pPr>
            <a:r>
              <a:rPr lang="en-US" dirty="0"/>
              <a:t>=</a:t>
            </a:r>
            <a:r>
              <a:rPr lang="en-US" b="1" dirty="0"/>
              <a:t> </a:t>
            </a:r>
            <a:r>
              <a:rPr lang="en-US" dirty="0"/>
              <a:t>[ </a:t>
            </a:r>
            <a:r>
              <a:rPr lang="en-US" dirty="0" err="1"/>
              <a:t>cos</a:t>
            </a:r>
            <a:r>
              <a:rPr lang="en-US" dirty="0"/>
              <a:t> </a:t>
            </a:r>
            <a:r>
              <a:rPr lang="en-US" i="1" dirty="0" smtClean="0">
                <a:sym typeface="Symbol" pitchFamily="18" charset="2"/>
              </a:rPr>
              <a:t></a:t>
            </a:r>
            <a:r>
              <a:rPr lang="en-US" dirty="0" smtClean="0">
                <a:sym typeface="Symbol" pitchFamily="18" charset="2"/>
              </a:rPr>
              <a:t>/2</a:t>
            </a:r>
            <a:r>
              <a:rPr lang="en-US" i="1" dirty="0" smtClean="0">
                <a:sym typeface="Symbol" pitchFamily="18" charset="2"/>
              </a:rPr>
              <a:t>     </a:t>
            </a:r>
            <a:r>
              <a:rPr lang="en-US" dirty="0"/>
              <a:t>sin </a:t>
            </a:r>
            <a:r>
              <a:rPr lang="en-US" i="1" dirty="0" smtClean="0">
                <a:sym typeface="Symbol" pitchFamily="18" charset="2"/>
              </a:rPr>
              <a:t></a:t>
            </a:r>
            <a:r>
              <a:rPr lang="en-US" dirty="0" smtClean="0">
                <a:sym typeface="Symbol" pitchFamily="18" charset="2"/>
              </a:rPr>
              <a:t>/2</a:t>
            </a:r>
            <a:r>
              <a:rPr lang="en-US" i="1" dirty="0" smtClean="0">
                <a:sym typeface="Symbol" pitchFamily="18" charset="2"/>
              </a:rPr>
              <a:t> </a:t>
            </a:r>
            <a:r>
              <a:rPr lang="en-US" dirty="0">
                <a:sym typeface="Symbol" pitchFamily="18" charset="2"/>
              </a:rPr>
              <a:t>(</a:t>
            </a:r>
            <a:r>
              <a:rPr lang="en-US" b="1" dirty="0" err="1"/>
              <a:t>n</a:t>
            </a:r>
            <a:r>
              <a:rPr lang="en-US" i="1" baseline="-25000" dirty="0" err="1"/>
              <a:t>x</a:t>
            </a:r>
            <a:r>
              <a:rPr lang="en-US" b="1" dirty="0"/>
              <a:t> </a:t>
            </a:r>
            <a:r>
              <a:rPr lang="en-US" b="1" dirty="0" err="1"/>
              <a:t>n</a:t>
            </a:r>
            <a:r>
              <a:rPr lang="en-US" i="1" baseline="-25000" dirty="0" err="1"/>
              <a:t>y</a:t>
            </a:r>
            <a:r>
              <a:rPr lang="en-US" i="1" baseline="-25000" dirty="0"/>
              <a:t> </a:t>
            </a:r>
            <a:r>
              <a:rPr lang="en-US" b="1" dirty="0" err="1"/>
              <a:t>n</a:t>
            </a:r>
            <a:r>
              <a:rPr lang="en-US" i="1" baseline="-25000" dirty="0" err="1"/>
              <a:t>z</a:t>
            </a:r>
            <a:r>
              <a:rPr lang="en-US" dirty="0"/>
              <a:t>)]</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39951391-F80C-4502-BD99-F166EB9278D4}" type="slidenum">
              <a:rPr lang="en-US"/>
              <a:pPr/>
              <a:t>109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lstStyle/>
          <a:p>
            <a:r>
              <a:rPr lang="en-US" dirty="0"/>
              <a:t>Matrix Form</a:t>
            </a:r>
          </a:p>
        </p:txBody>
      </p:sp>
      <p:sp>
        <p:nvSpPr>
          <p:cNvPr id="67587" name="Rectangle 3"/>
          <p:cNvSpPr>
            <a:spLocks noGrp="1" noChangeArrowheads="1"/>
          </p:cNvSpPr>
          <p:nvPr>
            <p:ph idx="1"/>
          </p:nvPr>
        </p:nvSpPr>
        <p:spPr/>
        <p:txBody>
          <a:bodyPr/>
          <a:lstStyle/>
          <a:p>
            <a:r>
              <a:rPr lang="en-US" dirty="0"/>
              <a:t>List the relative orientation of two coordinate spaces by listing the transformation matrix that takes one space to another.</a:t>
            </a:r>
          </a:p>
          <a:p>
            <a:r>
              <a:rPr lang="en-US" dirty="0"/>
              <a:t>For example: from object space to </a:t>
            </a:r>
            <a:r>
              <a:rPr lang="en-US" dirty="0" smtClean="0"/>
              <a:t>upright space</a:t>
            </a:r>
            <a:r>
              <a:rPr lang="en-US" dirty="0"/>
              <a:t>.</a:t>
            </a:r>
          </a:p>
          <a:p>
            <a:r>
              <a:rPr lang="en-US" dirty="0"/>
              <a:t>Transform back by using the inverse matrix.</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FE110F65-EE18-48CF-A90A-A160C37A61A3}" type="slidenum">
              <a:rPr lang="en-US"/>
              <a:pPr/>
              <a:t>11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Quaternion Negation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If </a:t>
            </a:r>
            <a:r>
              <a:rPr lang="en-US" b="1" dirty="0" smtClean="0"/>
              <a:t>q</a:t>
            </a:r>
            <a:r>
              <a:rPr lang="en-US" dirty="0" smtClean="0"/>
              <a:t> = [w (x y z)] = [w </a:t>
            </a:r>
            <a:r>
              <a:rPr lang="en-US" b="1" dirty="0" smtClean="0"/>
              <a:t>v</a:t>
            </a:r>
            <a:r>
              <a:rPr lang="en-US" dirty="0" smtClean="0"/>
              <a:t>] is a quaternion, define its negation to be:</a:t>
            </a:r>
          </a:p>
          <a:p>
            <a:pPr algn="ctr">
              <a:buNone/>
            </a:pPr>
            <a:r>
              <a:rPr lang="en-US" dirty="0" smtClean="0"/>
              <a:t>–</a:t>
            </a:r>
            <a:r>
              <a:rPr lang="en-US" b="1" dirty="0" smtClean="0"/>
              <a:t>q</a:t>
            </a:r>
            <a:r>
              <a:rPr lang="en-US" dirty="0" smtClean="0"/>
              <a:t> = –[w (x y z)] = [–w (–x –y –z)] </a:t>
            </a:r>
          </a:p>
          <a:p>
            <a:pPr algn="ctr">
              <a:buNone/>
            </a:pPr>
            <a:r>
              <a:rPr lang="en-US" dirty="0" smtClean="0"/>
              <a:t>= –[w </a:t>
            </a:r>
            <a:r>
              <a:rPr lang="en-US" b="1" dirty="0" smtClean="0"/>
              <a:t>v</a:t>
            </a:r>
            <a:r>
              <a:rPr lang="en-US" dirty="0" smtClean="0"/>
              <a:t>] = [–w –</a:t>
            </a:r>
            <a:r>
              <a:rPr lang="en-US" b="1" dirty="0" smtClean="0"/>
              <a:t>v</a:t>
            </a:r>
            <a:r>
              <a:rPr lang="en-US" dirty="0" smtClean="0"/>
              <a:t>].</a:t>
            </a:r>
          </a:p>
          <a:p>
            <a:r>
              <a:rPr lang="en-US" dirty="0" smtClean="0"/>
              <a:t>Surprisingly, </a:t>
            </a:r>
            <a:r>
              <a:rPr lang="en-US" b="1" dirty="0" smtClean="0"/>
              <a:t>q</a:t>
            </a:r>
            <a:r>
              <a:rPr lang="en-US" dirty="0" smtClean="0"/>
              <a:t> = –</a:t>
            </a:r>
            <a:r>
              <a:rPr lang="en-US" b="1" dirty="0" smtClean="0"/>
              <a:t>q</a:t>
            </a:r>
            <a:r>
              <a:rPr lang="en-US" dirty="0" smtClean="0"/>
              <a:t>. The </a:t>
            </a:r>
            <a:r>
              <a:rPr lang="en-US" dirty="0" err="1" smtClean="0"/>
              <a:t>quaternions</a:t>
            </a:r>
            <a:r>
              <a:rPr lang="en-US" dirty="0" smtClean="0"/>
              <a:t> </a:t>
            </a:r>
            <a:r>
              <a:rPr lang="en-US" b="1" dirty="0" smtClean="0"/>
              <a:t>q</a:t>
            </a:r>
            <a:r>
              <a:rPr lang="en-US" dirty="0" smtClean="0"/>
              <a:t> and –</a:t>
            </a:r>
            <a:r>
              <a:rPr lang="en-US" b="1" dirty="0" smtClean="0"/>
              <a:t>q </a:t>
            </a:r>
            <a:r>
              <a:rPr lang="en-US" dirty="0" smtClean="0"/>
              <a:t>describe the same angular displacement. Any angular displacement in 3D has exactly two distinct representations in quaternion format, and they are negatives of each other.</a:t>
            </a:r>
          </a:p>
          <a:p>
            <a:r>
              <a:rPr lang="en-US" dirty="0" smtClean="0"/>
              <a:t>It's not too difficult to see why. If we add 360° to </a:t>
            </a:r>
            <a:r>
              <a:rPr lang="en-US" i="1" dirty="0" smtClean="0">
                <a:sym typeface="Symbol" pitchFamily="18" charset="2"/>
              </a:rPr>
              <a:t></a:t>
            </a:r>
            <a:r>
              <a:rPr lang="en-US" dirty="0" smtClean="0"/>
              <a:t>, it doesn't change the angular displacement represented by </a:t>
            </a:r>
            <a:r>
              <a:rPr lang="en-US" b="1" dirty="0" smtClean="0"/>
              <a:t>q</a:t>
            </a:r>
            <a:r>
              <a:rPr lang="en-US" dirty="0" smtClean="0"/>
              <a:t>, but it negates all four components of </a:t>
            </a:r>
            <a:r>
              <a:rPr lang="en-US" b="1" dirty="0" smtClean="0"/>
              <a:t>q</a:t>
            </a:r>
            <a:r>
              <a:rPr lang="en-US" dirty="0" smtClean="0"/>
              <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110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a:t>Quaternion Magnitude</a:t>
            </a:r>
          </a:p>
        </p:txBody>
      </p:sp>
      <p:sp>
        <p:nvSpPr>
          <p:cNvPr id="25603" name="Rectangle 3"/>
          <p:cNvSpPr>
            <a:spLocks noGrp="1" noChangeArrowheads="1"/>
          </p:cNvSpPr>
          <p:nvPr>
            <p:ph idx="1"/>
          </p:nvPr>
        </p:nvSpPr>
        <p:spPr/>
        <p:txBody>
          <a:bodyPr/>
          <a:lstStyle/>
          <a:p>
            <a:pPr>
              <a:buNone/>
            </a:pPr>
            <a:r>
              <a:rPr lang="en-US" dirty="0"/>
              <a:t>The magnitude of a quaternion is</a:t>
            </a:r>
          </a:p>
        </p:txBody>
      </p:sp>
      <p:sp>
        <p:nvSpPr>
          <p:cNvPr id="7" name="Date Placeholder 6"/>
          <p:cNvSpPr>
            <a:spLocks noGrp="1"/>
          </p:cNvSpPr>
          <p:nvPr>
            <p:ph type="dt" sz="half" idx="10"/>
          </p:nvPr>
        </p:nvSpPr>
        <p:spPr/>
        <p:txBody>
          <a:bodyPr/>
          <a:lstStyle/>
          <a:p>
            <a:r>
              <a:rPr lang="en-US" smtClean="0"/>
              <a:t>Chapter 8  Notes</a:t>
            </a:r>
            <a:endParaRPr lang="en-US"/>
          </a:p>
        </p:txBody>
      </p:sp>
      <p:sp>
        <p:nvSpPr>
          <p:cNvPr id="8" name="Footer Placeholder 7"/>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DF9028DB-2270-4BEF-A265-8D153971D391}" type="slidenum">
              <a:rPr lang="en-US"/>
              <a:pPr/>
              <a:t>111</a:t>
            </a:fld>
            <a:endParaRPr lang="en-US"/>
          </a:p>
        </p:txBody>
      </p:sp>
      <p:pic>
        <p:nvPicPr>
          <p:cNvPr id="13314" name="Picture 2"/>
          <p:cNvPicPr>
            <a:picLocks noChangeAspect="1" noChangeArrowheads="1"/>
          </p:cNvPicPr>
          <p:nvPr/>
        </p:nvPicPr>
        <p:blipFill>
          <a:blip r:embed="rId2" cstate="print"/>
          <a:srcRect/>
          <a:stretch>
            <a:fillRect/>
          </a:stretch>
        </p:blipFill>
        <p:spPr bwMode="auto">
          <a:xfrm>
            <a:off x="685800" y="2514600"/>
            <a:ext cx="7708900" cy="1432589"/>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a:t>Rotation Quaternion Magnitude</a:t>
            </a:r>
          </a:p>
        </p:txBody>
      </p:sp>
      <p:sp>
        <p:nvSpPr>
          <p:cNvPr id="9" name="Date Placeholder 8"/>
          <p:cNvSpPr>
            <a:spLocks noGrp="1"/>
          </p:cNvSpPr>
          <p:nvPr>
            <p:ph type="dt" sz="half" idx="10"/>
          </p:nvPr>
        </p:nvSpPr>
        <p:spPr/>
        <p:txBody>
          <a:bodyPr/>
          <a:lstStyle/>
          <a:p>
            <a:r>
              <a:rPr lang="en-US" smtClean="0"/>
              <a:t>Chapter 8  Notes</a:t>
            </a:r>
            <a:endParaRPr lang="en-US"/>
          </a:p>
        </p:txBody>
      </p:sp>
      <p:sp>
        <p:nvSpPr>
          <p:cNvPr id="10" name="Footer Placeholder 9"/>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BDDC5C66-CB20-4C8B-9A87-E114E187BCA3}" type="slidenum">
              <a:rPr lang="en-US"/>
              <a:pPr/>
              <a:t>112</a:t>
            </a:fld>
            <a:endParaRPr lang="en-US"/>
          </a:p>
        </p:txBody>
      </p:sp>
      <p:pic>
        <p:nvPicPr>
          <p:cNvPr id="14338" name="Picture 2"/>
          <p:cNvPicPr>
            <a:picLocks noChangeAspect="1" noChangeArrowheads="1"/>
          </p:cNvPicPr>
          <p:nvPr/>
        </p:nvPicPr>
        <p:blipFill>
          <a:blip r:embed="rId2" cstate="print"/>
          <a:srcRect/>
          <a:stretch>
            <a:fillRect/>
          </a:stretch>
        </p:blipFill>
        <p:spPr bwMode="auto">
          <a:xfrm>
            <a:off x="685800" y="2438400"/>
            <a:ext cx="7924800" cy="3289540"/>
          </a:xfrm>
          <a:prstGeom prst="rect">
            <a:avLst/>
          </a:prstGeom>
          <a:noFill/>
          <a:ln w="9525">
            <a:noFill/>
            <a:miter lim="800000"/>
            <a:headEnd/>
            <a:tailEnd/>
          </a:ln>
        </p:spPr>
      </p:pic>
      <p:sp>
        <p:nvSpPr>
          <p:cNvPr id="8" name="Rectangle 3"/>
          <p:cNvSpPr txBox="1">
            <a:spLocks noChangeArrowheads="1"/>
          </p:cNvSpPr>
          <p:nvPr/>
        </p:nvSpPr>
        <p:spPr>
          <a:xfrm>
            <a:off x="457200" y="1600201"/>
            <a:ext cx="8229600" cy="685799"/>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0" i="0" u="none" strike="noStrike" kern="1200" cap="none" spc="0" normalizeH="0" baseline="0" noProof="0" dirty="0" smtClean="0">
                <a:ln>
                  <a:noFill/>
                </a:ln>
                <a:solidFill>
                  <a:schemeClr val="tx1"/>
                </a:solidFill>
                <a:effectLst/>
                <a:uLnTx/>
                <a:uFillTx/>
                <a:latin typeface="+mn-lt"/>
                <a:ea typeface="+mn-ea"/>
                <a:cs typeface="+mn-cs"/>
              </a:rPr>
              <a:t>The magnitude of a rotation quaternion is 1.</a:t>
            </a:r>
            <a:endParaRPr kumimoji="0" lang="en-US" sz="3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dirty="0"/>
              <a:t>Conjugate and Inverse</a:t>
            </a:r>
          </a:p>
        </p:txBody>
      </p:sp>
      <p:sp>
        <p:nvSpPr>
          <p:cNvPr id="29699" name="Rectangle 3"/>
          <p:cNvSpPr>
            <a:spLocks noGrp="1" noChangeArrowheads="1"/>
          </p:cNvSpPr>
          <p:nvPr>
            <p:ph idx="1"/>
          </p:nvPr>
        </p:nvSpPr>
        <p:spPr/>
        <p:txBody>
          <a:bodyPr>
            <a:normAutofit lnSpcReduction="10000"/>
          </a:bodyPr>
          <a:lstStyle/>
          <a:p>
            <a:pPr marL="0" indent="0">
              <a:lnSpc>
                <a:spcPct val="90000"/>
              </a:lnSpc>
              <a:buNone/>
            </a:pPr>
            <a:r>
              <a:rPr lang="en-US" sz="2800" dirty="0"/>
              <a:t>The </a:t>
            </a:r>
            <a:r>
              <a:rPr lang="en-US" sz="2800" i="1" dirty="0"/>
              <a:t>conjugate</a:t>
            </a:r>
            <a:r>
              <a:rPr lang="en-US" sz="2800" dirty="0"/>
              <a:t> of a quaternion is obtained by reversing the vector part.</a:t>
            </a:r>
          </a:p>
          <a:p>
            <a:pPr marL="0" indent="0" algn="ctr">
              <a:lnSpc>
                <a:spcPct val="90000"/>
              </a:lnSpc>
              <a:buNone/>
            </a:pPr>
            <a:r>
              <a:rPr lang="en-US" sz="2800" b="1" dirty="0" smtClean="0"/>
              <a:t>q</a:t>
            </a:r>
            <a:r>
              <a:rPr lang="en-US" sz="2800" dirty="0" smtClean="0"/>
              <a:t>* = [ </a:t>
            </a:r>
            <a:r>
              <a:rPr lang="en-US" sz="2800" i="1" dirty="0"/>
              <a:t>w</a:t>
            </a:r>
            <a:r>
              <a:rPr lang="en-US" sz="2800" dirty="0"/>
              <a:t> </a:t>
            </a:r>
            <a:r>
              <a:rPr lang="en-US" sz="2800" b="1" dirty="0"/>
              <a:t>v</a:t>
            </a:r>
            <a:r>
              <a:rPr lang="en-US" sz="2800" dirty="0"/>
              <a:t> ]* = [</a:t>
            </a:r>
            <a:r>
              <a:rPr lang="en-US" sz="2800" i="1" dirty="0"/>
              <a:t>w</a:t>
            </a:r>
            <a:r>
              <a:rPr lang="en-US" sz="2800" dirty="0"/>
              <a:t> </a:t>
            </a:r>
            <a:r>
              <a:rPr lang="en-US" sz="2800" dirty="0" smtClean="0"/>
              <a:t> –</a:t>
            </a:r>
            <a:r>
              <a:rPr lang="en-US" sz="2800" b="1" dirty="0" smtClean="0"/>
              <a:t>v</a:t>
            </a:r>
            <a:r>
              <a:rPr lang="en-US" sz="2800" dirty="0" smtClean="0"/>
              <a:t> ].</a:t>
            </a:r>
            <a:endParaRPr lang="en-US" sz="2800" dirty="0"/>
          </a:p>
          <a:p>
            <a:pPr marL="0" indent="0">
              <a:lnSpc>
                <a:spcPct val="90000"/>
              </a:lnSpc>
              <a:buNone/>
            </a:pPr>
            <a:r>
              <a:rPr lang="en-US" sz="2800" dirty="0"/>
              <a:t>The inverse of a quaternion is its conjugate divided by its magnitude.</a:t>
            </a:r>
          </a:p>
          <a:p>
            <a:pPr marL="0" indent="0" algn="ctr">
              <a:lnSpc>
                <a:spcPct val="90000"/>
              </a:lnSpc>
              <a:buNone/>
            </a:pPr>
            <a:r>
              <a:rPr lang="en-US" sz="2800" b="1" dirty="0" smtClean="0"/>
              <a:t>q</a:t>
            </a:r>
            <a:r>
              <a:rPr lang="en-US" sz="2800" baseline="30000" dirty="0" smtClean="0"/>
              <a:t>-1</a:t>
            </a:r>
            <a:r>
              <a:rPr lang="en-US" sz="2800" b="1" dirty="0" smtClean="0"/>
              <a:t> </a:t>
            </a:r>
            <a:r>
              <a:rPr lang="en-US" sz="2800" dirty="0" smtClean="0"/>
              <a:t>=</a:t>
            </a:r>
            <a:r>
              <a:rPr lang="en-US" sz="2800" b="1" dirty="0" smtClean="0"/>
              <a:t> q</a:t>
            </a:r>
            <a:r>
              <a:rPr lang="en-US" sz="2800" dirty="0" smtClean="0"/>
              <a:t>*/|| </a:t>
            </a:r>
            <a:r>
              <a:rPr lang="en-US" sz="2800" b="1" dirty="0" smtClean="0"/>
              <a:t>q </a:t>
            </a:r>
            <a:r>
              <a:rPr lang="en-US" sz="2800" dirty="0" smtClean="0"/>
              <a:t>||.</a:t>
            </a:r>
            <a:endParaRPr lang="en-US" sz="2800" dirty="0"/>
          </a:p>
          <a:p>
            <a:pPr marL="0" indent="0">
              <a:lnSpc>
                <a:spcPct val="90000"/>
              </a:lnSpc>
              <a:buNone/>
            </a:pPr>
            <a:r>
              <a:rPr lang="en-US" sz="2800" dirty="0"/>
              <a:t>For unit </a:t>
            </a:r>
            <a:r>
              <a:rPr lang="en-US" sz="2800" dirty="0" err="1"/>
              <a:t>quaternions</a:t>
            </a:r>
            <a:r>
              <a:rPr lang="en-US" sz="2800" dirty="0"/>
              <a:t>, in particular rotation </a:t>
            </a:r>
            <a:r>
              <a:rPr lang="en-US" sz="2800" dirty="0" err="1"/>
              <a:t>quaternions</a:t>
            </a:r>
            <a:r>
              <a:rPr lang="en-US" sz="2800" dirty="0" smtClean="0"/>
              <a:t>, conjugate is the same as inverse</a:t>
            </a:r>
          </a:p>
          <a:p>
            <a:pPr marL="0" indent="0" algn="ctr">
              <a:lnSpc>
                <a:spcPct val="90000"/>
              </a:lnSpc>
              <a:buNone/>
            </a:pPr>
            <a:r>
              <a:rPr lang="en-US" sz="2800" dirty="0" smtClean="0"/>
              <a:t> </a:t>
            </a:r>
            <a:r>
              <a:rPr lang="en-US" sz="2800" dirty="0"/>
              <a:t>[ </a:t>
            </a:r>
            <a:r>
              <a:rPr lang="en-US" sz="2800" i="1" dirty="0"/>
              <a:t>w</a:t>
            </a:r>
            <a:r>
              <a:rPr lang="en-US" sz="2800" dirty="0"/>
              <a:t> </a:t>
            </a:r>
            <a:r>
              <a:rPr lang="en-US" sz="2800" b="1" dirty="0"/>
              <a:t>v</a:t>
            </a:r>
            <a:r>
              <a:rPr lang="en-US" sz="2800" dirty="0"/>
              <a:t> ]* = [ </a:t>
            </a:r>
            <a:r>
              <a:rPr lang="en-US" sz="2800" i="1" dirty="0"/>
              <a:t>w</a:t>
            </a:r>
            <a:r>
              <a:rPr lang="en-US" sz="2800" dirty="0"/>
              <a:t> </a:t>
            </a:r>
            <a:r>
              <a:rPr lang="en-US" sz="2800" b="1" dirty="0"/>
              <a:t>v</a:t>
            </a:r>
            <a:r>
              <a:rPr lang="en-US" sz="2800" dirty="0"/>
              <a:t> ]</a:t>
            </a:r>
            <a:r>
              <a:rPr lang="en-US" sz="2800" baseline="30000" dirty="0"/>
              <a:t>-</a:t>
            </a:r>
            <a:r>
              <a:rPr lang="en-US" sz="2800" baseline="30000" dirty="0" smtClean="0"/>
              <a:t>1</a:t>
            </a:r>
            <a:r>
              <a:rPr lang="en-US" sz="2800" dirty="0" smtClean="0"/>
              <a:t>.</a:t>
            </a:r>
            <a:endParaRPr lang="en-US" sz="2800" dirty="0"/>
          </a:p>
          <a:p>
            <a:pPr marL="0" indent="0">
              <a:lnSpc>
                <a:spcPct val="90000"/>
              </a:lnSpc>
              <a:buNone/>
            </a:pPr>
            <a:r>
              <a:rPr lang="en-US" sz="2800" dirty="0"/>
              <a:t>The inverse of a rotation quaternion is a rotation in the opposite direction.</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AF3E1C4C-AC8C-46A2-A289-D63348001AC7}" type="slidenum">
              <a:rPr lang="en-US"/>
              <a:pPr/>
              <a:t>113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dirty="0"/>
              <a:t>Quaternion Multiplication</a:t>
            </a:r>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A8600BE1-6CD0-4709-A76E-FCA70C471508}" type="slidenum">
              <a:rPr lang="en-US"/>
              <a:pPr/>
              <a:t>114</a:t>
            </a:fld>
            <a:endParaRPr lang="en-US"/>
          </a:p>
        </p:txBody>
      </p:sp>
      <p:pic>
        <p:nvPicPr>
          <p:cNvPr id="15362" name="Picture 2"/>
          <p:cNvPicPr>
            <a:picLocks noChangeAspect="1" noChangeArrowheads="1"/>
          </p:cNvPicPr>
          <p:nvPr/>
        </p:nvPicPr>
        <p:blipFill>
          <a:blip r:embed="rId2" cstate="print"/>
          <a:srcRect/>
          <a:stretch>
            <a:fillRect/>
          </a:stretch>
        </p:blipFill>
        <p:spPr bwMode="auto">
          <a:xfrm>
            <a:off x="838200" y="1905000"/>
            <a:ext cx="7531100" cy="3597614"/>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normAutofit fontScale="90000"/>
          </a:bodyPr>
          <a:lstStyle/>
          <a:p>
            <a:r>
              <a:rPr lang="en-US" dirty="0"/>
              <a:t>Facts About </a:t>
            </a:r>
            <a:r>
              <a:rPr lang="en-US" dirty="0" smtClean="0"/>
              <a:t>Quaternion Multiplication</a:t>
            </a:r>
            <a:endParaRPr lang="en-US" dirty="0"/>
          </a:p>
        </p:txBody>
      </p:sp>
      <p:sp>
        <p:nvSpPr>
          <p:cNvPr id="36867" name="Rectangle 3"/>
          <p:cNvSpPr>
            <a:spLocks noGrp="1" noChangeArrowheads="1"/>
          </p:cNvSpPr>
          <p:nvPr>
            <p:ph idx="1"/>
          </p:nvPr>
        </p:nvSpPr>
        <p:spPr/>
        <p:txBody>
          <a:bodyPr>
            <a:normAutofit/>
          </a:bodyPr>
          <a:lstStyle/>
          <a:p>
            <a:r>
              <a:rPr lang="en-US" dirty="0"/>
              <a:t>It is associative but not commutative.</a:t>
            </a:r>
          </a:p>
          <a:p>
            <a:pPr algn="ctr">
              <a:buFontTx/>
              <a:buNone/>
            </a:pPr>
            <a:r>
              <a:rPr lang="en-US" b="1" dirty="0"/>
              <a:t>q</a:t>
            </a:r>
            <a:r>
              <a:rPr lang="en-US" dirty="0"/>
              <a:t>(</a:t>
            </a:r>
            <a:r>
              <a:rPr lang="en-US" b="1" dirty="0" err="1"/>
              <a:t>rs</a:t>
            </a:r>
            <a:r>
              <a:rPr lang="en-US" dirty="0"/>
              <a:t>) = (</a:t>
            </a:r>
            <a:r>
              <a:rPr lang="en-US" b="1" dirty="0" err="1"/>
              <a:t>qr</a:t>
            </a:r>
            <a:r>
              <a:rPr lang="en-US" dirty="0"/>
              <a:t>)</a:t>
            </a:r>
            <a:r>
              <a:rPr lang="en-US" b="1" dirty="0"/>
              <a:t>s</a:t>
            </a:r>
            <a:r>
              <a:rPr lang="en-US" dirty="0"/>
              <a:t>      </a:t>
            </a:r>
            <a:r>
              <a:rPr lang="en-US" dirty="0" smtClean="0"/>
              <a:t>         </a:t>
            </a:r>
            <a:r>
              <a:rPr lang="en-US" b="1" dirty="0" smtClean="0"/>
              <a:t> </a:t>
            </a:r>
            <a:r>
              <a:rPr lang="en-US" b="1" dirty="0" err="1"/>
              <a:t>qr</a:t>
            </a:r>
            <a:r>
              <a:rPr lang="en-US" b="1" dirty="0"/>
              <a:t> </a:t>
            </a:r>
            <a:r>
              <a:rPr lang="en-US" dirty="0">
                <a:sym typeface="Symbol" pitchFamily="18" charset="2"/>
              </a:rPr>
              <a:t></a:t>
            </a:r>
            <a:r>
              <a:rPr lang="en-US" b="1" dirty="0"/>
              <a:t> </a:t>
            </a:r>
            <a:r>
              <a:rPr lang="en-US" b="1" dirty="0" err="1"/>
              <a:t>rq</a:t>
            </a:r>
            <a:endParaRPr lang="en-US" b="1" dirty="0"/>
          </a:p>
          <a:p>
            <a:r>
              <a:rPr lang="en-US" dirty="0"/>
              <a:t>Multiplicative identity is [1 </a:t>
            </a:r>
            <a:r>
              <a:rPr lang="en-US" b="1" dirty="0"/>
              <a:t>0</a:t>
            </a:r>
            <a:r>
              <a:rPr lang="en-US" dirty="0"/>
              <a:t>] = [1 ( 0 0 0 )]</a:t>
            </a:r>
          </a:p>
          <a:p>
            <a:r>
              <a:rPr lang="en-US" dirty="0"/>
              <a:t>||</a:t>
            </a:r>
            <a:r>
              <a:rPr lang="en-US" b="1" dirty="0" err="1"/>
              <a:t>qr</a:t>
            </a:r>
            <a:r>
              <a:rPr lang="en-US" dirty="0"/>
              <a:t>|| = ||</a:t>
            </a:r>
            <a:r>
              <a:rPr lang="en-US" b="1" dirty="0"/>
              <a:t>q</a:t>
            </a:r>
            <a:r>
              <a:rPr lang="en-US" dirty="0"/>
              <a:t>|| ||</a:t>
            </a:r>
            <a:r>
              <a:rPr lang="en-US" b="1" dirty="0"/>
              <a:t>r</a:t>
            </a:r>
            <a:r>
              <a:rPr lang="en-US" dirty="0"/>
              <a:t>||, so unit </a:t>
            </a:r>
            <a:r>
              <a:rPr lang="en-US" dirty="0" err="1"/>
              <a:t>quaternions</a:t>
            </a:r>
            <a:r>
              <a:rPr lang="en-US" dirty="0"/>
              <a:t> are closed under multiplication.</a:t>
            </a:r>
          </a:p>
          <a:p>
            <a:r>
              <a:rPr lang="en-US" dirty="0" smtClean="0"/>
              <a:t>(</a:t>
            </a:r>
            <a:r>
              <a:rPr lang="en-US" b="1" dirty="0" err="1" smtClean="0"/>
              <a:t>ab</a:t>
            </a:r>
            <a:r>
              <a:rPr lang="en-US" dirty="0" smtClean="0"/>
              <a:t>)</a:t>
            </a:r>
            <a:r>
              <a:rPr lang="en-US" baseline="30000" dirty="0" smtClean="0"/>
              <a:t>-</a:t>
            </a:r>
            <a:r>
              <a:rPr lang="en-US" baseline="30000" dirty="0"/>
              <a:t>1</a:t>
            </a:r>
            <a:r>
              <a:rPr lang="en-US" dirty="0"/>
              <a:t> = </a:t>
            </a:r>
            <a:r>
              <a:rPr lang="en-US" b="1" dirty="0" smtClean="0"/>
              <a:t>b</a:t>
            </a:r>
            <a:r>
              <a:rPr lang="en-US" baseline="30000" dirty="0" smtClean="0"/>
              <a:t>-1</a:t>
            </a:r>
            <a:r>
              <a:rPr lang="en-US" b="1" dirty="0" smtClean="0"/>
              <a:t>a</a:t>
            </a:r>
            <a:r>
              <a:rPr lang="en-US" baseline="30000" dirty="0" smtClean="0"/>
              <a:t>-1</a:t>
            </a:r>
            <a:r>
              <a:rPr lang="en-US" dirty="0" smtClean="0"/>
              <a:t>, and in general (just like matrices)</a:t>
            </a:r>
          </a:p>
          <a:p>
            <a:pPr algn="ctr">
              <a:buNone/>
            </a:pPr>
            <a:r>
              <a:rPr lang="en-US" dirty="0" smtClean="0"/>
              <a:t>(</a:t>
            </a:r>
            <a:r>
              <a:rPr lang="en-US" b="1" dirty="0" smtClean="0"/>
              <a:t>q</a:t>
            </a:r>
            <a:r>
              <a:rPr lang="en-US" baseline="-25000" dirty="0" smtClean="0"/>
              <a:t>1</a:t>
            </a:r>
            <a:r>
              <a:rPr lang="en-US" b="1" dirty="0" smtClean="0"/>
              <a:t>q</a:t>
            </a:r>
            <a:r>
              <a:rPr lang="en-US" baseline="-25000" dirty="0" smtClean="0"/>
              <a:t>2</a:t>
            </a:r>
            <a:r>
              <a:rPr lang="en-US" dirty="0" smtClean="0"/>
              <a:t>…</a:t>
            </a:r>
            <a:r>
              <a:rPr lang="en-US" b="1" dirty="0" smtClean="0"/>
              <a:t>q</a:t>
            </a:r>
            <a:r>
              <a:rPr lang="en-US" baseline="-25000" dirty="0" smtClean="0"/>
              <a:t>n-1</a:t>
            </a:r>
            <a:r>
              <a:rPr lang="en-US" b="1" dirty="0" smtClean="0"/>
              <a:t>q</a:t>
            </a:r>
            <a:r>
              <a:rPr lang="en-US" baseline="-25000" dirty="0" smtClean="0"/>
              <a:t>n</a:t>
            </a:r>
            <a:r>
              <a:rPr lang="en-US" dirty="0" smtClean="0"/>
              <a:t>)</a:t>
            </a:r>
            <a:r>
              <a:rPr lang="en-US" baseline="30000" dirty="0" smtClean="0"/>
              <a:t>–1</a:t>
            </a:r>
            <a:r>
              <a:rPr lang="en-US" dirty="0" smtClean="0"/>
              <a:t> = </a:t>
            </a:r>
            <a:r>
              <a:rPr lang="en-US" b="1" dirty="0" smtClean="0"/>
              <a:t>q</a:t>
            </a:r>
            <a:r>
              <a:rPr lang="en-US" baseline="-25000" dirty="0" smtClean="0"/>
              <a:t>n</a:t>
            </a:r>
            <a:r>
              <a:rPr lang="en-US" baseline="30000" dirty="0" smtClean="0"/>
              <a:t>–1</a:t>
            </a:r>
            <a:r>
              <a:rPr lang="en-US" b="1" dirty="0" smtClean="0"/>
              <a:t>q</a:t>
            </a:r>
            <a:r>
              <a:rPr lang="en-US" baseline="-25000" dirty="0" smtClean="0"/>
              <a:t>n-1</a:t>
            </a:r>
            <a:r>
              <a:rPr lang="en-US" baseline="30000" dirty="0" smtClean="0"/>
              <a:t>–1</a:t>
            </a:r>
            <a:r>
              <a:rPr lang="en-US" dirty="0" smtClean="0"/>
              <a:t>…</a:t>
            </a:r>
            <a:r>
              <a:rPr lang="en-US" b="1" dirty="0" smtClean="0"/>
              <a:t>q</a:t>
            </a:r>
            <a:r>
              <a:rPr lang="en-US" baseline="-25000" dirty="0" smtClean="0"/>
              <a:t>2</a:t>
            </a:r>
            <a:r>
              <a:rPr lang="en-US" baseline="30000" dirty="0" smtClean="0"/>
              <a:t>–1</a:t>
            </a:r>
            <a:r>
              <a:rPr lang="en-US" b="1" dirty="0" smtClean="0"/>
              <a:t>q</a:t>
            </a:r>
            <a:r>
              <a:rPr lang="en-US" baseline="-25000" dirty="0" smtClean="0"/>
              <a:t>1</a:t>
            </a:r>
            <a:r>
              <a:rPr lang="en-US" baseline="30000" dirty="0" smtClean="0"/>
              <a:t>–1</a:t>
            </a:r>
            <a:r>
              <a:rPr lang="en-US" baseline="-25000" dirty="0" smtClean="0"/>
              <a:t> </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6535536F-1572-40F5-95BE-E0D683ACF5B7}" type="slidenum">
              <a:rPr lang="en-US"/>
              <a:pPr/>
              <a:t>115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r>
              <a:rPr lang="en-US" dirty="0"/>
              <a:t>Quaternion Inverse Again</a:t>
            </a:r>
          </a:p>
        </p:txBody>
      </p:sp>
      <p:sp>
        <p:nvSpPr>
          <p:cNvPr id="37891" name="Rectangle 3"/>
          <p:cNvSpPr>
            <a:spLocks noGrp="1" noChangeArrowheads="1"/>
          </p:cNvSpPr>
          <p:nvPr>
            <p:ph idx="1"/>
          </p:nvPr>
        </p:nvSpPr>
        <p:spPr/>
        <p:txBody>
          <a:bodyPr/>
          <a:lstStyle/>
          <a:p>
            <a:pPr marL="0" indent="0">
              <a:lnSpc>
                <a:spcPct val="90000"/>
              </a:lnSpc>
              <a:buNone/>
            </a:pPr>
            <a:r>
              <a:rPr lang="en-US" dirty="0"/>
              <a:t>Assume [ </a:t>
            </a:r>
            <a:r>
              <a:rPr lang="en-US" i="1" dirty="0"/>
              <a:t>w</a:t>
            </a:r>
            <a:r>
              <a:rPr lang="en-US" dirty="0"/>
              <a:t> </a:t>
            </a:r>
            <a:r>
              <a:rPr lang="en-US" b="1" dirty="0"/>
              <a:t>v</a:t>
            </a:r>
            <a:r>
              <a:rPr lang="en-US" dirty="0"/>
              <a:t> ] is a unit quaternion (same kind of argument holds for general </a:t>
            </a:r>
            <a:r>
              <a:rPr lang="en-US" dirty="0" err="1"/>
              <a:t>quaternions</a:t>
            </a:r>
            <a:r>
              <a:rPr lang="en-US" dirty="0"/>
              <a:t>). Then,</a:t>
            </a:r>
          </a:p>
          <a:p>
            <a:pPr>
              <a:lnSpc>
                <a:spcPct val="90000"/>
              </a:lnSpc>
              <a:buFontTx/>
              <a:buNone/>
            </a:pPr>
            <a:r>
              <a:rPr lang="en-US" dirty="0"/>
              <a:t>    [ </a:t>
            </a:r>
            <a:r>
              <a:rPr lang="en-US" i="1" dirty="0" smtClean="0"/>
              <a:t>w </a:t>
            </a:r>
            <a:r>
              <a:rPr lang="en-US" dirty="0" smtClean="0"/>
              <a:t> </a:t>
            </a:r>
            <a:r>
              <a:rPr lang="en-US" b="1" dirty="0"/>
              <a:t>v</a:t>
            </a:r>
            <a:r>
              <a:rPr lang="en-US" dirty="0"/>
              <a:t> ] [ </a:t>
            </a:r>
            <a:r>
              <a:rPr lang="en-US" i="1" dirty="0" smtClean="0"/>
              <a:t>w </a:t>
            </a:r>
            <a:r>
              <a:rPr lang="en-US" dirty="0" smtClean="0"/>
              <a:t> </a:t>
            </a:r>
            <a:r>
              <a:rPr lang="en-US" b="1" dirty="0"/>
              <a:t>v</a:t>
            </a:r>
            <a:r>
              <a:rPr lang="en-US" dirty="0"/>
              <a:t> ]</a:t>
            </a:r>
            <a:r>
              <a:rPr lang="en-US" baseline="30000" dirty="0"/>
              <a:t>-1</a:t>
            </a:r>
            <a:r>
              <a:rPr lang="en-US" dirty="0"/>
              <a:t> </a:t>
            </a:r>
          </a:p>
          <a:p>
            <a:pPr>
              <a:lnSpc>
                <a:spcPct val="90000"/>
              </a:lnSpc>
              <a:buFontTx/>
              <a:buNone/>
            </a:pPr>
            <a:r>
              <a:rPr lang="en-US" dirty="0"/>
              <a:t>       </a:t>
            </a:r>
            <a:r>
              <a:rPr lang="en-US" dirty="0" smtClean="0"/>
              <a:t>       = </a:t>
            </a:r>
            <a:r>
              <a:rPr lang="en-US" dirty="0"/>
              <a:t>[ </a:t>
            </a:r>
            <a:r>
              <a:rPr lang="en-US" i="1" dirty="0" smtClean="0"/>
              <a:t>w </a:t>
            </a:r>
            <a:r>
              <a:rPr lang="en-US" dirty="0" smtClean="0"/>
              <a:t> </a:t>
            </a:r>
            <a:r>
              <a:rPr lang="en-US" b="1" dirty="0"/>
              <a:t>v</a:t>
            </a:r>
            <a:r>
              <a:rPr lang="en-US" dirty="0"/>
              <a:t> ] [ </a:t>
            </a:r>
            <a:r>
              <a:rPr lang="en-US" i="1" dirty="0"/>
              <a:t>w</a:t>
            </a:r>
            <a:r>
              <a:rPr lang="en-US" dirty="0"/>
              <a:t> </a:t>
            </a:r>
            <a:r>
              <a:rPr lang="en-US" dirty="0" smtClean="0"/>
              <a:t>  </a:t>
            </a:r>
            <a:r>
              <a:rPr lang="en-US" i="1" dirty="0" smtClean="0"/>
              <a:t>–</a:t>
            </a:r>
            <a:r>
              <a:rPr lang="en-US" b="1" dirty="0" smtClean="0"/>
              <a:t>v</a:t>
            </a:r>
            <a:r>
              <a:rPr lang="en-US" dirty="0" smtClean="0"/>
              <a:t> </a:t>
            </a:r>
            <a:r>
              <a:rPr lang="en-US" dirty="0"/>
              <a:t>]</a:t>
            </a:r>
          </a:p>
          <a:p>
            <a:pPr>
              <a:lnSpc>
                <a:spcPct val="90000"/>
              </a:lnSpc>
              <a:buFontTx/>
              <a:buNone/>
            </a:pPr>
            <a:r>
              <a:rPr lang="en-US" dirty="0"/>
              <a:t>       </a:t>
            </a:r>
            <a:r>
              <a:rPr lang="en-US" dirty="0" smtClean="0"/>
              <a:t>       = </a:t>
            </a:r>
            <a:r>
              <a:rPr lang="en-US" dirty="0"/>
              <a:t>[ </a:t>
            </a:r>
            <a:r>
              <a:rPr lang="en-US" i="1" dirty="0"/>
              <a:t>w</a:t>
            </a:r>
            <a:r>
              <a:rPr lang="en-US" baseline="30000" dirty="0"/>
              <a:t>2</a:t>
            </a:r>
            <a:r>
              <a:rPr lang="en-US" i="1" dirty="0"/>
              <a:t> – </a:t>
            </a:r>
            <a:r>
              <a:rPr lang="en-US" b="1" dirty="0"/>
              <a:t>v</a:t>
            </a:r>
            <a:r>
              <a:rPr lang="en-US" i="1" dirty="0" smtClean="0"/>
              <a:t>.</a:t>
            </a:r>
            <a:r>
              <a:rPr lang="en-US" dirty="0" smtClean="0"/>
              <a:t>(</a:t>
            </a:r>
            <a:r>
              <a:rPr lang="en-US" i="1" dirty="0" smtClean="0"/>
              <a:t>–</a:t>
            </a:r>
            <a:r>
              <a:rPr lang="en-US" b="1" dirty="0" smtClean="0"/>
              <a:t>v</a:t>
            </a:r>
            <a:r>
              <a:rPr lang="en-US" dirty="0"/>
              <a:t>)</a:t>
            </a:r>
            <a:r>
              <a:rPr lang="en-US" b="1" dirty="0"/>
              <a:t>   </a:t>
            </a:r>
            <a:r>
              <a:rPr lang="en-US" b="1" dirty="0" smtClean="0"/>
              <a:t>   </a:t>
            </a:r>
            <a:r>
              <a:rPr lang="en-US" b="1" dirty="0"/>
              <a:t>v</a:t>
            </a:r>
            <a:r>
              <a:rPr lang="en-US" i="1" baseline="-25000" dirty="0"/>
              <a:t> </a:t>
            </a:r>
            <a:r>
              <a:rPr lang="en-US" dirty="0" smtClean="0">
                <a:latin typeface="Arial" pitchFamily="34" charset="0"/>
              </a:rPr>
              <a:t>x </a:t>
            </a:r>
            <a:r>
              <a:rPr lang="en-US" dirty="0" smtClean="0"/>
              <a:t>(</a:t>
            </a:r>
            <a:r>
              <a:rPr lang="en-US" i="1" dirty="0" smtClean="0"/>
              <a:t>–</a:t>
            </a:r>
            <a:r>
              <a:rPr lang="en-US" b="1" dirty="0" smtClean="0"/>
              <a:t>v</a:t>
            </a:r>
            <a:r>
              <a:rPr lang="en-US" dirty="0"/>
              <a:t>) + </a:t>
            </a:r>
            <a:r>
              <a:rPr lang="en-US" i="1" dirty="0" err="1"/>
              <a:t>w</a:t>
            </a:r>
            <a:r>
              <a:rPr lang="en-US" b="1" dirty="0" err="1"/>
              <a:t>v</a:t>
            </a:r>
            <a:r>
              <a:rPr lang="en-US" i="1" baseline="-25000" dirty="0"/>
              <a:t> </a:t>
            </a:r>
            <a:r>
              <a:rPr lang="en-US" i="1" dirty="0" smtClean="0"/>
              <a:t>–</a:t>
            </a:r>
            <a:r>
              <a:rPr lang="en-US" dirty="0" smtClean="0"/>
              <a:t> </a:t>
            </a:r>
            <a:r>
              <a:rPr lang="en-US" i="1" dirty="0" err="1"/>
              <a:t>w</a:t>
            </a:r>
            <a:r>
              <a:rPr lang="en-US" b="1" dirty="0" err="1"/>
              <a:t>v</a:t>
            </a:r>
            <a:r>
              <a:rPr lang="en-US" b="1" dirty="0"/>
              <a:t> </a:t>
            </a:r>
            <a:r>
              <a:rPr lang="en-US" dirty="0"/>
              <a:t>]</a:t>
            </a:r>
          </a:p>
          <a:p>
            <a:pPr>
              <a:lnSpc>
                <a:spcPct val="90000"/>
              </a:lnSpc>
              <a:buFontTx/>
              <a:buNone/>
            </a:pPr>
            <a:r>
              <a:rPr lang="en-US" dirty="0"/>
              <a:t>       </a:t>
            </a:r>
            <a:r>
              <a:rPr lang="en-US" dirty="0" smtClean="0"/>
              <a:t>       = </a:t>
            </a:r>
            <a:r>
              <a:rPr lang="en-US" dirty="0"/>
              <a:t>[</a:t>
            </a:r>
            <a:r>
              <a:rPr lang="en-US" i="1" dirty="0"/>
              <a:t>w</a:t>
            </a:r>
            <a:r>
              <a:rPr lang="en-US" baseline="30000" dirty="0"/>
              <a:t>2</a:t>
            </a:r>
            <a:r>
              <a:rPr lang="en-US" i="1" dirty="0"/>
              <a:t> + x</a:t>
            </a:r>
            <a:r>
              <a:rPr lang="en-US" baseline="30000" dirty="0"/>
              <a:t>2 </a:t>
            </a:r>
            <a:r>
              <a:rPr lang="en-US" i="1" dirty="0"/>
              <a:t>+ y</a:t>
            </a:r>
            <a:r>
              <a:rPr lang="en-US" baseline="30000" dirty="0"/>
              <a:t>2</a:t>
            </a:r>
            <a:r>
              <a:rPr lang="en-US" i="1" dirty="0"/>
              <a:t> + z</a:t>
            </a:r>
            <a:r>
              <a:rPr lang="en-US" baseline="30000" dirty="0"/>
              <a:t>2</a:t>
            </a:r>
            <a:r>
              <a:rPr lang="en-US" i="1" dirty="0"/>
              <a:t>     </a:t>
            </a:r>
            <a:r>
              <a:rPr lang="en-US" b="1" dirty="0"/>
              <a:t>0</a:t>
            </a:r>
            <a:r>
              <a:rPr lang="en-US" dirty="0"/>
              <a:t> ]</a:t>
            </a:r>
          </a:p>
          <a:p>
            <a:pPr>
              <a:lnSpc>
                <a:spcPct val="90000"/>
              </a:lnSpc>
              <a:buFontTx/>
              <a:buNone/>
            </a:pPr>
            <a:r>
              <a:rPr lang="en-US" dirty="0"/>
              <a:t>      </a:t>
            </a:r>
            <a:r>
              <a:rPr lang="en-US" dirty="0" smtClean="0"/>
              <a:t>        = </a:t>
            </a:r>
            <a:r>
              <a:rPr lang="en-US" dirty="0"/>
              <a:t>[ 1 </a:t>
            </a:r>
            <a:r>
              <a:rPr lang="en-US" b="1" dirty="0"/>
              <a:t>0</a:t>
            </a:r>
            <a:r>
              <a:rPr lang="en-US" dirty="0"/>
              <a:t> ]   (because it’s a unit quaternion)</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4072E526-E100-4CCA-8A24-30035E9FB5BB}" type="slidenum">
              <a:rPr lang="en-US"/>
              <a:pPr/>
              <a:t>116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en-US"/>
              <a:t>Applying Rotations to Points</a:t>
            </a:r>
          </a:p>
        </p:txBody>
      </p:sp>
      <p:sp>
        <p:nvSpPr>
          <p:cNvPr id="38915" name="Rectangle 3"/>
          <p:cNvSpPr>
            <a:spLocks noGrp="1" noChangeArrowheads="1"/>
          </p:cNvSpPr>
          <p:nvPr>
            <p:ph idx="1"/>
          </p:nvPr>
        </p:nvSpPr>
        <p:spPr/>
        <p:txBody>
          <a:bodyPr>
            <a:normAutofit fontScale="92500"/>
          </a:bodyPr>
          <a:lstStyle/>
          <a:p>
            <a:r>
              <a:rPr lang="en-US" sz="2800" dirty="0"/>
              <a:t>To apply a rotation quaternion </a:t>
            </a:r>
            <a:r>
              <a:rPr lang="en-US" sz="2800" b="1" dirty="0"/>
              <a:t>q</a:t>
            </a:r>
            <a:r>
              <a:rPr lang="en-US" sz="2800" dirty="0"/>
              <a:t> to a 3D point </a:t>
            </a:r>
            <a:r>
              <a:rPr lang="en-US" sz="2800" i="1" dirty="0"/>
              <a:t>p</a:t>
            </a:r>
            <a:r>
              <a:rPr lang="en-US" sz="2800" dirty="0"/>
              <a:t>, use quaternion multiplication (thinking of </a:t>
            </a:r>
            <a:r>
              <a:rPr lang="en-US" sz="2800" i="1" dirty="0"/>
              <a:t>p</a:t>
            </a:r>
            <a:r>
              <a:rPr lang="en-US" sz="2800" dirty="0"/>
              <a:t> for a moment as the quaternion [1 </a:t>
            </a:r>
            <a:r>
              <a:rPr lang="en-US" sz="2800" dirty="0" smtClean="0"/>
              <a:t> </a:t>
            </a:r>
            <a:r>
              <a:rPr lang="en-US" sz="2800" i="1" dirty="0" smtClean="0"/>
              <a:t>p</a:t>
            </a:r>
            <a:r>
              <a:rPr lang="en-US" sz="2800" dirty="0"/>
              <a:t>]):</a:t>
            </a:r>
          </a:p>
          <a:p>
            <a:pPr algn="ctr">
              <a:buFontTx/>
              <a:buNone/>
            </a:pPr>
            <a:r>
              <a:rPr lang="en-US" sz="2800" b="1" dirty="0" smtClean="0"/>
              <a:t>q</a:t>
            </a:r>
            <a:r>
              <a:rPr lang="en-US" sz="2800" i="1" dirty="0" smtClean="0"/>
              <a:t>p</a:t>
            </a:r>
            <a:r>
              <a:rPr lang="en-US" sz="2800" b="1" dirty="0" smtClean="0"/>
              <a:t>q</a:t>
            </a:r>
            <a:r>
              <a:rPr lang="en-US" sz="2800" baseline="30000" dirty="0" smtClean="0"/>
              <a:t>-1</a:t>
            </a:r>
            <a:r>
              <a:rPr lang="en-US" sz="2800" dirty="0" smtClean="0"/>
              <a:t>.</a:t>
            </a:r>
            <a:endParaRPr lang="en-US" sz="2800" b="1" dirty="0" smtClean="0"/>
          </a:p>
          <a:p>
            <a:r>
              <a:rPr lang="en-US" sz="2800" dirty="0" smtClean="0"/>
              <a:t>Examine what happens when multiple rotations are applied to a vector. Rotate the vector </a:t>
            </a:r>
            <a:r>
              <a:rPr lang="en-US" sz="2800" b="1" dirty="0" smtClean="0"/>
              <a:t>p</a:t>
            </a:r>
            <a:r>
              <a:rPr lang="en-US" sz="2800" dirty="0" smtClean="0"/>
              <a:t> by the quaternion </a:t>
            </a:r>
            <a:r>
              <a:rPr lang="en-US" sz="2800" b="1" dirty="0" smtClean="0"/>
              <a:t>a</a:t>
            </a:r>
            <a:r>
              <a:rPr lang="en-US" sz="2800" dirty="0" smtClean="0"/>
              <a:t>, and then rotate that result by another quaternion </a:t>
            </a:r>
            <a:r>
              <a:rPr lang="en-US" sz="2800" b="1" dirty="0" smtClean="0"/>
              <a:t>b</a:t>
            </a:r>
            <a:r>
              <a:rPr lang="en-US" sz="2800" dirty="0" smtClean="0"/>
              <a:t>.</a:t>
            </a:r>
          </a:p>
          <a:p>
            <a:pPr algn="ctr">
              <a:buNone/>
            </a:pPr>
            <a:r>
              <a:rPr lang="en-US" sz="2800" b="1" dirty="0" smtClean="0"/>
              <a:t>p</a:t>
            </a:r>
            <a:r>
              <a:rPr lang="en-US" sz="2800" dirty="0" smtClean="0"/>
              <a:t>' = </a:t>
            </a:r>
            <a:r>
              <a:rPr lang="en-US" sz="2800" b="1" dirty="0" smtClean="0">
                <a:solidFill>
                  <a:srgbClr val="FF0000"/>
                </a:solidFill>
              </a:rPr>
              <a:t>b</a:t>
            </a:r>
            <a:r>
              <a:rPr lang="en-US" sz="2800" dirty="0" smtClean="0"/>
              <a:t>(</a:t>
            </a:r>
            <a:r>
              <a:rPr lang="en-US" sz="2800" b="1" dirty="0" smtClean="0">
                <a:solidFill>
                  <a:srgbClr val="00B0F0"/>
                </a:solidFill>
              </a:rPr>
              <a:t>a</a:t>
            </a:r>
            <a:r>
              <a:rPr lang="en-US" sz="2800" b="1" dirty="0" smtClean="0"/>
              <a:t>p</a:t>
            </a:r>
            <a:r>
              <a:rPr lang="en-US" sz="2800" b="1" dirty="0" smtClean="0">
                <a:solidFill>
                  <a:srgbClr val="00B0F0"/>
                </a:solidFill>
              </a:rPr>
              <a:t>a</a:t>
            </a:r>
            <a:r>
              <a:rPr lang="en-US" sz="2800" baseline="30000" dirty="0" smtClean="0"/>
              <a:t>-1</a:t>
            </a:r>
            <a:r>
              <a:rPr lang="en-US" sz="2800" dirty="0" smtClean="0"/>
              <a:t>)</a:t>
            </a:r>
            <a:r>
              <a:rPr lang="en-US" sz="2800" b="1" dirty="0" smtClean="0">
                <a:solidFill>
                  <a:srgbClr val="FF0000"/>
                </a:solidFill>
              </a:rPr>
              <a:t>b</a:t>
            </a:r>
            <a:r>
              <a:rPr lang="en-US" sz="2800" baseline="30000" dirty="0" smtClean="0"/>
              <a:t>-1</a:t>
            </a:r>
            <a:endParaRPr lang="en-US" sz="2800" dirty="0" smtClean="0"/>
          </a:p>
          <a:p>
            <a:pPr algn="ctr">
              <a:buNone/>
            </a:pPr>
            <a:r>
              <a:rPr lang="en-US" sz="2800" dirty="0" smtClean="0"/>
              <a:t>= (</a:t>
            </a:r>
            <a:r>
              <a:rPr lang="en-US" sz="2800" b="1" dirty="0" err="1" smtClean="0">
                <a:solidFill>
                  <a:srgbClr val="FF0000"/>
                </a:solidFill>
              </a:rPr>
              <a:t>b</a:t>
            </a:r>
            <a:r>
              <a:rPr lang="en-US" sz="2800" b="1" dirty="0" err="1" smtClean="0">
                <a:solidFill>
                  <a:srgbClr val="00B0F0"/>
                </a:solidFill>
              </a:rPr>
              <a:t>a</a:t>
            </a:r>
            <a:r>
              <a:rPr lang="en-US" sz="2800" dirty="0" smtClean="0"/>
              <a:t>)</a:t>
            </a:r>
            <a:r>
              <a:rPr lang="en-US" sz="2800" b="1" dirty="0" smtClean="0"/>
              <a:t>p</a:t>
            </a:r>
            <a:r>
              <a:rPr lang="en-US" sz="2800" dirty="0" smtClean="0"/>
              <a:t>(</a:t>
            </a:r>
            <a:r>
              <a:rPr lang="en-US" sz="2800" b="1" dirty="0" smtClean="0">
                <a:solidFill>
                  <a:srgbClr val="00B0F0"/>
                </a:solidFill>
              </a:rPr>
              <a:t>a</a:t>
            </a:r>
            <a:r>
              <a:rPr lang="en-US" sz="2800" baseline="30000" dirty="0" smtClean="0"/>
              <a:t>-1</a:t>
            </a:r>
            <a:r>
              <a:rPr lang="en-US" sz="2800" b="1" dirty="0" smtClean="0">
                <a:solidFill>
                  <a:srgbClr val="FF0000"/>
                </a:solidFill>
              </a:rPr>
              <a:t>b</a:t>
            </a:r>
            <a:r>
              <a:rPr lang="en-US" sz="2800" baseline="30000" dirty="0" smtClean="0"/>
              <a:t>-1</a:t>
            </a:r>
            <a:r>
              <a:rPr lang="en-US" sz="2800" dirty="0" smtClean="0"/>
              <a:t>)</a:t>
            </a:r>
          </a:p>
          <a:p>
            <a:pPr algn="ctr">
              <a:buNone/>
            </a:pPr>
            <a:r>
              <a:rPr lang="en-US" sz="2800" dirty="0" smtClean="0"/>
              <a:t>= (</a:t>
            </a:r>
            <a:r>
              <a:rPr lang="en-US" sz="2800" b="1" dirty="0" err="1" smtClean="0">
                <a:solidFill>
                  <a:srgbClr val="FF0000"/>
                </a:solidFill>
              </a:rPr>
              <a:t>b</a:t>
            </a:r>
            <a:r>
              <a:rPr lang="en-US" sz="2800" b="1" dirty="0" err="1" smtClean="0">
                <a:solidFill>
                  <a:srgbClr val="00B0F0"/>
                </a:solidFill>
              </a:rPr>
              <a:t>a</a:t>
            </a:r>
            <a:r>
              <a:rPr lang="en-US" sz="2800" dirty="0" smtClean="0"/>
              <a:t>)</a:t>
            </a:r>
            <a:r>
              <a:rPr lang="en-US" sz="2800" b="1" dirty="0" smtClean="0"/>
              <a:t>p</a:t>
            </a:r>
            <a:r>
              <a:rPr lang="en-US" sz="2800" dirty="0" smtClean="0"/>
              <a:t>(</a:t>
            </a:r>
            <a:r>
              <a:rPr lang="en-US" sz="2800" b="1" dirty="0" err="1" smtClean="0">
                <a:solidFill>
                  <a:srgbClr val="FF0000"/>
                </a:solidFill>
              </a:rPr>
              <a:t>b</a:t>
            </a:r>
            <a:r>
              <a:rPr lang="en-US" sz="2800" b="1" dirty="0" err="1" smtClean="0">
                <a:solidFill>
                  <a:srgbClr val="00B0F0"/>
                </a:solidFill>
              </a:rPr>
              <a:t>a</a:t>
            </a:r>
            <a:r>
              <a:rPr lang="en-US" sz="2800" dirty="0" smtClean="0"/>
              <a:t>)</a:t>
            </a:r>
            <a:r>
              <a:rPr lang="en-US" sz="2800" baseline="30000" dirty="0" smtClean="0"/>
              <a:t>-1</a:t>
            </a:r>
            <a:r>
              <a:rPr lang="en-US" sz="2800" dirty="0" smtClean="0"/>
              <a:t>.</a:t>
            </a:r>
            <a:endParaRPr lang="en-US" sz="2800"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F28C354C-2064-49D8-9D82-BFC1F2FEA49B}" type="slidenum">
              <a:rPr lang="en-US"/>
              <a:pPr/>
              <a:t>117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Concatenating Rotations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Notice that rotating by </a:t>
            </a:r>
            <a:r>
              <a:rPr lang="en-US" b="1" dirty="0" smtClean="0"/>
              <a:t>a</a:t>
            </a:r>
            <a:r>
              <a:rPr lang="en-US" dirty="0" smtClean="0"/>
              <a:t> and then by </a:t>
            </a:r>
            <a:r>
              <a:rPr lang="en-US" b="1" dirty="0" smtClean="0"/>
              <a:t>b</a:t>
            </a:r>
            <a:r>
              <a:rPr lang="en-US" dirty="0" smtClean="0"/>
              <a:t> is equivalent to performing a single rotation by the quaternion product </a:t>
            </a:r>
            <a:r>
              <a:rPr lang="en-US" b="1" dirty="0" err="1" smtClean="0"/>
              <a:t>ba</a:t>
            </a:r>
            <a:r>
              <a:rPr lang="en-US" dirty="0" smtClean="0"/>
              <a:t>. </a:t>
            </a:r>
          </a:p>
          <a:p>
            <a:r>
              <a:rPr lang="en-US" dirty="0" smtClean="0"/>
              <a:t>Thus, quaternion multiplication can be used to concatenate multiple rotations, just like matrix multiplication.</a:t>
            </a:r>
          </a:p>
          <a:p>
            <a:r>
              <a:rPr lang="en-US" dirty="0" smtClean="0"/>
              <a:t>We say “just like matrix multiplication,” but in fact there is a slightly irritating difference.</a:t>
            </a:r>
          </a:p>
          <a:p>
            <a:pPr lvl="1"/>
            <a:r>
              <a:rPr lang="en-US" dirty="0" smtClean="0"/>
              <a:t>With matrix multiplication, our preference to use row vectors puts the vectors on the left, resulting in the nice property that concatenated rotations read left-to-right in the order of transformation. </a:t>
            </a:r>
          </a:p>
          <a:p>
            <a:pPr lvl="1"/>
            <a:r>
              <a:rPr lang="en-US" dirty="0" smtClean="0"/>
              <a:t>With </a:t>
            </a:r>
            <a:r>
              <a:rPr lang="en-US" dirty="0" err="1" smtClean="0"/>
              <a:t>quaternions</a:t>
            </a:r>
            <a:r>
              <a:rPr lang="en-US" dirty="0" smtClean="0"/>
              <a:t>, we don't have this flexibility: concatenation of multiple rotations will always read from right to left.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118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r>
              <a:rPr lang="en-US"/>
              <a:t>Order of Multiplication</a:t>
            </a:r>
          </a:p>
        </p:txBody>
      </p:sp>
      <p:sp>
        <p:nvSpPr>
          <p:cNvPr id="39939" name="Rectangle 3"/>
          <p:cNvSpPr>
            <a:spLocks noGrp="1" noChangeArrowheads="1"/>
          </p:cNvSpPr>
          <p:nvPr>
            <p:ph idx="1"/>
          </p:nvPr>
        </p:nvSpPr>
        <p:spPr/>
        <p:txBody>
          <a:bodyPr/>
          <a:lstStyle/>
          <a:p>
            <a:pPr>
              <a:lnSpc>
                <a:spcPct val="90000"/>
              </a:lnSpc>
            </a:pPr>
            <a:r>
              <a:rPr lang="en-US" sz="2800" dirty="0"/>
              <a:t>This means that to apply a rotation quaternion </a:t>
            </a:r>
            <a:r>
              <a:rPr lang="en-US" sz="2800" b="1" dirty="0">
                <a:solidFill>
                  <a:srgbClr val="FF0000"/>
                </a:solidFill>
              </a:rPr>
              <a:t>q</a:t>
            </a:r>
            <a:r>
              <a:rPr lang="en-US" sz="2800" dirty="0"/>
              <a:t> followed by a rotation quaternion </a:t>
            </a:r>
            <a:r>
              <a:rPr lang="en-US" sz="2800" b="1" dirty="0">
                <a:solidFill>
                  <a:srgbClr val="00B0F0"/>
                </a:solidFill>
              </a:rPr>
              <a:t>r</a:t>
            </a:r>
            <a:r>
              <a:rPr lang="en-US" sz="2800" dirty="0"/>
              <a:t>, we apply the product quaternion </a:t>
            </a:r>
            <a:r>
              <a:rPr lang="en-US" sz="2800" b="1" dirty="0" err="1">
                <a:solidFill>
                  <a:srgbClr val="FF0000"/>
                </a:solidFill>
              </a:rPr>
              <a:t>q</a:t>
            </a:r>
            <a:r>
              <a:rPr lang="en-US" sz="2800" b="1" dirty="0" err="1">
                <a:solidFill>
                  <a:srgbClr val="00B0F0"/>
                </a:solidFill>
              </a:rPr>
              <a:t>r</a:t>
            </a:r>
            <a:r>
              <a:rPr lang="en-US" sz="2800" dirty="0"/>
              <a:t>:</a:t>
            </a:r>
          </a:p>
          <a:p>
            <a:pPr algn="ctr">
              <a:lnSpc>
                <a:spcPct val="90000"/>
              </a:lnSpc>
              <a:buFontTx/>
              <a:buNone/>
            </a:pPr>
            <a:r>
              <a:rPr lang="en-US" sz="2800" b="1" dirty="0"/>
              <a:t>r</a:t>
            </a:r>
            <a:r>
              <a:rPr lang="en-US" sz="2800" baseline="30000" dirty="0"/>
              <a:t>-1</a:t>
            </a:r>
            <a:r>
              <a:rPr lang="en-US" sz="2800" dirty="0"/>
              <a:t>(</a:t>
            </a:r>
            <a:r>
              <a:rPr lang="en-US" sz="2800" b="1" dirty="0"/>
              <a:t>q</a:t>
            </a:r>
            <a:r>
              <a:rPr lang="en-US" sz="2800" baseline="30000" dirty="0"/>
              <a:t>-1</a:t>
            </a:r>
            <a:r>
              <a:rPr lang="en-US" sz="2800" i="1" dirty="0"/>
              <a:t>p </a:t>
            </a:r>
            <a:r>
              <a:rPr lang="en-US" sz="2800" b="1" dirty="0"/>
              <a:t>q</a:t>
            </a:r>
            <a:r>
              <a:rPr lang="en-US" sz="2800" dirty="0"/>
              <a:t>)</a:t>
            </a:r>
            <a:r>
              <a:rPr lang="en-US" sz="2800" b="1" dirty="0"/>
              <a:t>r</a:t>
            </a:r>
            <a:r>
              <a:rPr lang="en-US" sz="2800" dirty="0"/>
              <a:t> = (</a:t>
            </a:r>
            <a:r>
              <a:rPr lang="en-US" sz="2800" b="1" dirty="0" err="1"/>
              <a:t>qr</a:t>
            </a:r>
            <a:r>
              <a:rPr lang="en-US" sz="2800" dirty="0"/>
              <a:t>)</a:t>
            </a:r>
            <a:r>
              <a:rPr lang="en-US" sz="2800" baseline="30000" dirty="0"/>
              <a:t>-1</a:t>
            </a:r>
            <a:r>
              <a:rPr lang="en-US" sz="2800" i="1" dirty="0"/>
              <a:t>p</a:t>
            </a:r>
            <a:r>
              <a:rPr lang="en-US" sz="2800" dirty="0"/>
              <a:t> (</a:t>
            </a:r>
            <a:r>
              <a:rPr lang="en-US" sz="2800" b="1" dirty="0" err="1"/>
              <a:t>qr</a:t>
            </a:r>
            <a:r>
              <a:rPr lang="en-US" sz="2800" dirty="0"/>
              <a:t>)</a:t>
            </a:r>
          </a:p>
          <a:p>
            <a:pPr>
              <a:lnSpc>
                <a:spcPct val="90000"/>
              </a:lnSpc>
            </a:pPr>
            <a:r>
              <a:rPr lang="en-US" sz="2800" dirty="0"/>
              <a:t>This is cool because quaternion multiplication is done the same order as the transformations. </a:t>
            </a:r>
          </a:p>
          <a:p>
            <a:pPr>
              <a:lnSpc>
                <a:spcPct val="90000"/>
              </a:lnSpc>
            </a:pPr>
            <a:r>
              <a:rPr lang="en-US" sz="2800" dirty="0"/>
              <a:t>Books that use column vectors often define quaternion product backwards – reversing the order of the cross product – to make the order natural for them.</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B3E2992C-1A40-4164-86B9-91C248F4D036}" type="slidenum">
              <a:rPr lang="en-US"/>
              <a:pPr/>
              <a:t>119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idx="1"/>
          </p:nvPr>
        </p:nvSpPr>
        <p:spPr>
          <a:xfrm>
            <a:off x="457200" y="1600200"/>
            <a:ext cx="7696200" cy="4525963"/>
          </a:xfrm>
        </p:spPr>
        <p:txBody>
          <a:bodyPr>
            <a:normAutofit fontScale="70000" lnSpcReduction="20000"/>
          </a:bodyPr>
          <a:lstStyle/>
          <a:p>
            <a:r>
              <a:rPr lang="en-US" dirty="0" smtClean="0"/>
              <a:t>We've seen how a matrix can be used to transform points from one coordinate space to another.</a:t>
            </a:r>
          </a:p>
          <a:p>
            <a:r>
              <a:rPr lang="en-US" dirty="0" smtClean="0"/>
              <a:t>In the figure on the next slide, the matrix in the upper right hand corner can be used to rotate points from the object space of the jet into upright space. </a:t>
            </a:r>
          </a:p>
          <a:p>
            <a:r>
              <a:rPr lang="en-US" dirty="0" smtClean="0"/>
              <a:t>We've pulled out the rows of this matrix to emphasize their direct relationship to the coordinates for the jet's body axes. </a:t>
            </a:r>
          </a:p>
          <a:p>
            <a:r>
              <a:rPr lang="en-US" dirty="0" smtClean="0"/>
              <a:t>The rotation matrix contains the object axes expressed in upright space. </a:t>
            </a:r>
          </a:p>
          <a:p>
            <a:r>
              <a:rPr lang="en-US" dirty="0" smtClean="0"/>
              <a:t>Simultaneously, it is a rotation matrix. We can multiply row vectors by this matrix to transform those vectors from object space coordinates to upright space coordinates.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12</a:t>
            </a:fld>
            <a:endParaRPr lang="en-US"/>
          </a:p>
        </p:txBody>
      </p:sp>
      <p:pic>
        <p:nvPicPr>
          <p:cNvPr id="7"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72450" y="2325770"/>
            <a:ext cx="647700" cy="633937"/>
          </a:xfrm>
          <a:prstGeom prst="rect">
            <a:avLst/>
          </a:prstGeom>
          <a:noFill/>
          <a:ln>
            <a:noFill/>
          </a:ln>
          <a:effectLst>
            <a:outerShdw blurRad="533400" dist="38100" dir="2700000" sx="102000" sy="102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r>
              <a:rPr lang="en-US"/>
              <a:t>Row vs. Column Vectors</a:t>
            </a:r>
          </a:p>
        </p:txBody>
      </p:sp>
      <p:sp>
        <p:nvSpPr>
          <p:cNvPr id="43011" name="Rectangle 3"/>
          <p:cNvSpPr>
            <a:spLocks noGrp="1" noChangeArrowheads="1"/>
          </p:cNvSpPr>
          <p:nvPr>
            <p:ph idx="1"/>
          </p:nvPr>
        </p:nvSpPr>
        <p:spPr/>
        <p:txBody>
          <a:bodyPr/>
          <a:lstStyle/>
          <a:p>
            <a:pPr>
              <a:lnSpc>
                <a:spcPct val="90000"/>
              </a:lnSpc>
            </a:pPr>
            <a:r>
              <a:rPr lang="en-US" dirty="0"/>
              <a:t>Quaternion multiplication for row vectors:</a:t>
            </a:r>
          </a:p>
          <a:p>
            <a:pPr algn="ctr">
              <a:lnSpc>
                <a:spcPct val="90000"/>
              </a:lnSpc>
              <a:buFontTx/>
              <a:buNone/>
            </a:pPr>
            <a:r>
              <a:rPr lang="en-US" dirty="0"/>
              <a:t>[ </a:t>
            </a:r>
            <a:r>
              <a:rPr lang="en-US" i="1" dirty="0" err="1"/>
              <a:t>q</a:t>
            </a:r>
            <a:r>
              <a:rPr lang="en-US" i="1" baseline="-25000" dirty="0" err="1"/>
              <a:t>w</a:t>
            </a:r>
            <a:r>
              <a:rPr lang="en-US" i="1" dirty="0" err="1"/>
              <a:t>r</a:t>
            </a:r>
            <a:r>
              <a:rPr lang="en-US" i="1" baseline="-25000" dirty="0" err="1"/>
              <a:t>w</a:t>
            </a:r>
            <a:r>
              <a:rPr lang="en-US" i="1" dirty="0"/>
              <a:t> – </a:t>
            </a:r>
            <a:r>
              <a:rPr lang="en-US" b="1" dirty="0" err="1"/>
              <a:t>q</a:t>
            </a:r>
            <a:r>
              <a:rPr lang="en-US" i="1" baseline="-25000" dirty="0" err="1"/>
              <a:t>v</a:t>
            </a:r>
            <a:r>
              <a:rPr lang="en-US" i="1" dirty="0" err="1"/>
              <a:t>.</a:t>
            </a:r>
            <a:r>
              <a:rPr lang="en-US" b="1" dirty="0" err="1"/>
              <a:t>r</a:t>
            </a:r>
            <a:r>
              <a:rPr lang="en-US" i="1" baseline="-25000" dirty="0" err="1"/>
              <a:t>v</a:t>
            </a:r>
            <a:r>
              <a:rPr lang="en-US" i="1" baseline="-25000" dirty="0"/>
              <a:t>      </a:t>
            </a:r>
            <a:r>
              <a:rPr lang="en-US" b="1" dirty="0" err="1"/>
              <a:t>q</a:t>
            </a:r>
            <a:r>
              <a:rPr lang="en-US" i="1" baseline="-25000" dirty="0" err="1"/>
              <a:t>v</a:t>
            </a:r>
            <a:r>
              <a:rPr lang="en-US" i="1" baseline="-25000" dirty="0"/>
              <a:t> </a:t>
            </a:r>
            <a:r>
              <a:rPr lang="en-US" dirty="0">
                <a:latin typeface="Arial" pitchFamily="34" charset="0"/>
              </a:rPr>
              <a:t>x </a:t>
            </a:r>
            <a:r>
              <a:rPr lang="en-US" b="1" dirty="0" err="1"/>
              <a:t>r</a:t>
            </a:r>
            <a:r>
              <a:rPr lang="en-US" i="1" baseline="-25000" dirty="0" err="1"/>
              <a:t>v</a:t>
            </a:r>
            <a:r>
              <a:rPr lang="en-US" dirty="0"/>
              <a:t> + </a:t>
            </a:r>
            <a:r>
              <a:rPr lang="en-US" i="1" dirty="0" err="1"/>
              <a:t>r</a:t>
            </a:r>
            <a:r>
              <a:rPr lang="en-US" i="1" baseline="-25000" dirty="0" err="1"/>
              <a:t>w</a:t>
            </a:r>
            <a:r>
              <a:rPr lang="en-US" dirty="0"/>
              <a:t> </a:t>
            </a:r>
            <a:r>
              <a:rPr lang="en-US" b="1" dirty="0" err="1"/>
              <a:t>q</a:t>
            </a:r>
            <a:r>
              <a:rPr lang="en-US" i="1" baseline="-25000" dirty="0" err="1"/>
              <a:t>v</a:t>
            </a:r>
            <a:r>
              <a:rPr lang="en-US" i="1" baseline="-25000" dirty="0"/>
              <a:t> </a:t>
            </a:r>
            <a:r>
              <a:rPr lang="en-US" dirty="0"/>
              <a:t>+ </a:t>
            </a:r>
            <a:r>
              <a:rPr lang="en-US" i="1" dirty="0" err="1"/>
              <a:t>q</a:t>
            </a:r>
            <a:r>
              <a:rPr lang="en-US" i="1" baseline="-25000" dirty="0" err="1"/>
              <a:t>w</a:t>
            </a:r>
            <a:r>
              <a:rPr lang="en-US" dirty="0"/>
              <a:t> </a:t>
            </a:r>
            <a:r>
              <a:rPr lang="en-US" b="1" dirty="0" err="1"/>
              <a:t>r</a:t>
            </a:r>
            <a:r>
              <a:rPr lang="en-US" i="1" baseline="-25000" dirty="0" err="1"/>
              <a:t>v</a:t>
            </a:r>
            <a:r>
              <a:rPr lang="en-US" i="1" baseline="-25000" dirty="0"/>
              <a:t> </a:t>
            </a:r>
            <a:r>
              <a:rPr lang="en-US" dirty="0"/>
              <a:t>]</a:t>
            </a:r>
          </a:p>
          <a:p>
            <a:pPr>
              <a:lnSpc>
                <a:spcPct val="90000"/>
              </a:lnSpc>
            </a:pPr>
            <a:r>
              <a:rPr lang="en-US" dirty="0"/>
              <a:t>Quaternion multiplication for column vectors:</a:t>
            </a:r>
          </a:p>
          <a:p>
            <a:pPr algn="ctr">
              <a:lnSpc>
                <a:spcPct val="90000"/>
              </a:lnSpc>
              <a:buFontTx/>
              <a:buNone/>
            </a:pPr>
            <a:r>
              <a:rPr lang="en-US" dirty="0"/>
              <a:t>[ </a:t>
            </a:r>
            <a:r>
              <a:rPr lang="en-US" i="1" dirty="0" err="1"/>
              <a:t>q</a:t>
            </a:r>
            <a:r>
              <a:rPr lang="en-US" i="1" baseline="-25000" dirty="0" err="1"/>
              <a:t>w</a:t>
            </a:r>
            <a:r>
              <a:rPr lang="en-US" i="1" dirty="0" err="1"/>
              <a:t>r</a:t>
            </a:r>
            <a:r>
              <a:rPr lang="en-US" i="1" baseline="-25000" dirty="0" err="1"/>
              <a:t>w</a:t>
            </a:r>
            <a:r>
              <a:rPr lang="en-US" i="1" dirty="0"/>
              <a:t> – </a:t>
            </a:r>
            <a:r>
              <a:rPr lang="en-US" b="1" dirty="0" err="1"/>
              <a:t>q</a:t>
            </a:r>
            <a:r>
              <a:rPr lang="en-US" i="1" baseline="-25000" dirty="0" err="1"/>
              <a:t>v</a:t>
            </a:r>
            <a:r>
              <a:rPr lang="en-US" i="1" dirty="0" err="1"/>
              <a:t>.</a:t>
            </a:r>
            <a:r>
              <a:rPr lang="en-US" b="1" dirty="0" err="1"/>
              <a:t>r</a:t>
            </a:r>
            <a:r>
              <a:rPr lang="en-US" i="1" baseline="-25000" dirty="0" err="1"/>
              <a:t>v</a:t>
            </a:r>
            <a:r>
              <a:rPr lang="en-US" i="1" baseline="-25000" dirty="0"/>
              <a:t>      </a:t>
            </a:r>
            <a:r>
              <a:rPr lang="en-US" b="1" dirty="0" err="1">
                <a:solidFill>
                  <a:srgbClr val="FF0000"/>
                </a:solidFill>
              </a:rPr>
              <a:t>r</a:t>
            </a:r>
            <a:r>
              <a:rPr lang="en-US" i="1" baseline="-25000" dirty="0" err="1">
                <a:solidFill>
                  <a:srgbClr val="FF0000"/>
                </a:solidFill>
              </a:rPr>
              <a:t>v</a:t>
            </a:r>
            <a:r>
              <a:rPr lang="en-US" i="1" baseline="-25000" dirty="0">
                <a:solidFill>
                  <a:srgbClr val="FF0000"/>
                </a:solidFill>
              </a:rPr>
              <a:t> </a:t>
            </a:r>
            <a:r>
              <a:rPr lang="en-US" dirty="0">
                <a:solidFill>
                  <a:srgbClr val="FF0000"/>
                </a:solidFill>
                <a:latin typeface="Arial" pitchFamily="34" charset="0"/>
              </a:rPr>
              <a:t>x </a:t>
            </a:r>
            <a:r>
              <a:rPr lang="en-US" b="1" dirty="0" err="1">
                <a:solidFill>
                  <a:srgbClr val="FF0000"/>
                </a:solidFill>
              </a:rPr>
              <a:t>q</a:t>
            </a:r>
            <a:r>
              <a:rPr lang="en-US" i="1" baseline="-25000" dirty="0" err="1">
                <a:solidFill>
                  <a:srgbClr val="FF0000"/>
                </a:solidFill>
              </a:rPr>
              <a:t>v</a:t>
            </a:r>
            <a:r>
              <a:rPr lang="en-US" dirty="0"/>
              <a:t> + </a:t>
            </a:r>
            <a:r>
              <a:rPr lang="en-US" i="1" dirty="0" err="1"/>
              <a:t>r</a:t>
            </a:r>
            <a:r>
              <a:rPr lang="en-US" i="1" baseline="-25000" dirty="0" err="1"/>
              <a:t>w</a:t>
            </a:r>
            <a:r>
              <a:rPr lang="en-US" dirty="0"/>
              <a:t> </a:t>
            </a:r>
            <a:r>
              <a:rPr lang="en-US" b="1" dirty="0" err="1"/>
              <a:t>q</a:t>
            </a:r>
            <a:r>
              <a:rPr lang="en-US" i="1" baseline="-25000" dirty="0" err="1"/>
              <a:t>v</a:t>
            </a:r>
            <a:r>
              <a:rPr lang="en-US" i="1" baseline="-25000" dirty="0"/>
              <a:t> </a:t>
            </a:r>
            <a:r>
              <a:rPr lang="en-US" dirty="0"/>
              <a:t>+ </a:t>
            </a:r>
            <a:r>
              <a:rPr lang="en-US" i="1" dirty="0" err="1"/>
              <a:t>q</a:t>
            </a:r>
            <a:r>
              <a:rPr lang="en-US" i="1" baseline="-25000" dirty="0" err="1"/>
              <a:t>w</a:t>
            </a:r>
            <a:r>
              <a:rPr lang="en-US" dirty="0"/>
              <a:t> </a:t>
            </a:r>
            <a:r>
              <a:rPr lang="en-US" b="1" dirty="0" err="1"/>
              <a:t>r</a:t>
            </a:r>
            <a:r>
              <a:rPr lang="en-US" i="1" baseline="-25000" dirty="0" err="1"/>
              <a:t>v</a:t>
            </a:r>
            <a:r>
              <a:rPr lang="en-US" i="1" baseline="-25000" dirty="0"/>
              <a:t> </a:t>
            </a:r>
            <a:r>
              <a:rPr lang="en-US" dirty="0"/>
              <a:t>]</a:t>
            </a:r>
          </a:p>
          <a:p>
            <a:pPr>
              <a:lnSpc>
                <a:spcPct val="90000"/>
              </a:lnSpc>
            </a:pPr>
            <a:r>
              <a:rPr lang="en-US" dirty="0"/>
              <a:t>Some books do it in the wrong order and just put up with the inconvenience.</a:t>
            </a:r>
          </a:p>
          <a:p>
            <a:pPr>
              <a:lnSpc>
                <a:spcPct val="90000"/>
              </a:lnSpc>
            </a:pPr>
            <a:r>
              <a:rPr lang="en-US" dirty="0"/>
              <a:t>Moral: </a:t>
            </a:r>
            <a:r>
              <a:rPr lang="en-US" i="1" dirty="0"/>
              <a:t>Caveat Emptor</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BA2BBA94-5BEC-4104-A829-B2CD7D832069}" type="slidenum">
              <a:rPr lang="en-US"/>
              <a:pPr/>
              <a:t>120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a:t>Quaternion Difference</a:t>
            </a:r>
          </a:p>
        </p:txBody>
      </p:sp>
      <p:sp>
        <p:nvSpPr>
          <p:cNvPr id="44035" name="Rectangle 3"/>
          <p:cNvSpPr>
            <a:spLocks noGrp="1" noChangeArrowheads="1"/>
          </p:cNvSpPr>
          <p:nvPr>
            <p:ph idx="1"/>
          </p:nvPr>
        </p:nvSpPr>
        <p:spPr/>
        <p:txBody>
          <a:bodyPr/>
          <a:lstStyle/>
          <a:p>
            <a:pPr>
              <a:lnSpc>
                <a:spcPct val="90000"/>
              </a:lnSpc>
            </a:pPr>
            <a:r>
              <a:rPr lang="en-US" dirty="0"/>
              <a:t>Let </a:t>
            </a:r>
            <a:r>
              <a:rPr lang="en-US" b="1" dirty="0"/>
              <a:t>a</a:t>
            </a:r>
            <a:r>
              <a:rPr lang="en-US" dirty="0"/>
              <a:t> and </a:t>
            </a:r>
            <a:r>
              <a:rPr lang="en-US" b="1" dirty="0"/>
              <a:t>b</a:t>
            </a:r>
            <a:r>
              <a:rPr lang="en-US" dirty="0"/>
              <a:t> be </a:t>
            </a:r>
            <a:r>
              <a:rPr lang="en-US" dirty="0" err="1"/>
              <a:t>quaternions</a:t>
            </a:r>
            <a:r>
              <a:rPr lang="en-US" dirty="0"/>
              <a:t> representing two orientations.</a:t>
            </a:r>
          </a:p>
          <a:p>
            <a:pPr>
              <a:lnSpc>
                <a:spcPct val="90000"/>
              </a:lnSpc>
            </a:pPr>
            <a:r>
              <a:rPr lang="en-US" dirty="0"/>
              <a:t>The quaternion </a:t>
            </a:r>
            <a:r>
              <a:rPr lang="en-US" b="1" dirty="0"/>
              <a:t>d</a:t>
            </a:r>
            <a:r>
              <a:rPr lang="en-US" dirty="0"/>
              <a:t> that takes orientation </a:t>
            </a:r>
            <a:r>
              <a:rPr lang="en-US" b="1" dirty="0"/>
              <a:t>a</a:t>
            </a:r>
            <a:r>
              <a:rPr lang="en-US" dirty="0"/>
              <a:t> to orientation </a:t>
            </a:r>
            <a:r>
              <a:rPr lang="en-US" b="1" dirty="0"/>
              <a:t>b</a:t>
            </a:r>
            <a:r>
              <a:rPr lang="en-US" dirty="0"/>
              <a:t> is called the </a:t>
            </a:r>
            <a:r>
              <a:rPr lang="en-US" i="1" dirty="0"/>
              <a:t>quaternion difference</a:t>
            </a:r>
            <a:r>
              <a:rPr lang="en-US" dirty="0"/>
              <a:t> between </a:t>
            </a:r>
            <a:r>
              <a:rPr lang="en-US" b="1" dirty="0"/>
              <a:t>a</a:t>
            </a:r>
            <a:r>
              <a:rPr lang="en-US" dirty="0"/>
              <a:t> and </a:t>
            </a:r>
            <a:r>
              <a:rPr lang="en-US" b="1" dirty="0"/>
              <a:t>b</a:t>
            </a:r>
            <a:r>
              <a:rPr lang="en-US" dirty="0"/>
              <a:t>.</a:t>
            </a:r>
          </a:p>
          <a:p>
            <a:pPr>
              <a:lnSpc>
                <a:spcPct val="90000"/>
              </a:lnSpc>
            </a:pPr>
            <a:r>
              <a:rPr lang="en-US" dirty="0"/>
              <a:t>Want </a:t>
            </a:r>
            <a:r>
              <a:rPr lang="en-US" b="1" dirty="0">
                <a:solidFill>
                  <a:srgbClr val="FF0000"/>
                </a:solidFill>
              </a:rPr>
              <a:t>ad</a:t>
            </a:r>
            <a:r>
              <a:rPr lang="en-US" dirty="0"/>
              <a:t> = </a:t>
            </a:r>
            <a:r>
              <a:rPr lang="en-US" b="1" dirty="0">
                <a:solidFill>
                  <a:srgbClr val="FF0000"/>
                </a:solidFill>
              </a:rPr>
              <a:t>b</a:t>
            </a:r>
            <a:r>
              <a:rPr lang="en-US" dirty="0"/>
              <a:t>. What is </a:t>
            </a:r>
            <a:r>
              <a:rPr lang="en-US" b="1" dirty="0"/>
              <a:t>d</a:t>
            </a:r>
            <a:r>
              <a:rPr lang="en-US" dirty="0"/>
              <a:t>?</a:t>
            </a:r>
          </a:p>
          <a:p>
            <a:pPr>
              <a:lnSpc>
                <a:spcPct val="90000"/>
              </a:lnSpc>
            </a:pPr>
            <a:r>
              <a:rPr lang="en-US" b="1" dirty="0"/>
              <a:t>d</a:t>
            </a:r>
            <a:r>
              <a:rPr lang="en-US" dirty="0"/>
              <a:t> = </a:t>
            </a:r>
            <a:r>
              <a:rPr lang="en-US" b="1" dirty="0">
                <a:solidFill>
                  <a:srgbClr val="0070C0"/>
                </a:solidFill>
              </a:rPr>
              <a:t>a</a:t>
            </a:r>
            <a:r>
              <a:rPr lang="en-US" baseline="30000" dirty="0">
                <a:solidFill>
                  <a:srgbClr val="0070C0"/>
                </a:solidFill>
              </a:rPr>
              <a:t>-1</a:t>
            </a:r>
            <a:r>
              <a:rPr lang="en-US" b="1" dirty="0">
                <a:solidFill>
                  <a:srgbClr val="0070C0"/>
                </a:solidFill>
              </a:rPr>
              <a:t>b</a:t>
            </a:r>
          </a:p>
          <a:p>
            <a:pPr>
              <a:lnSpc>
                <a:spcPct val="90000"/>
              </a:lnSpc>
            </a:pPr>
            <a:r>
              <a:rPr lang="en-US" dirty="0"/>
              <a:t>Why? </a:t>
            </a:r>
            <a:r>
              <a:rPr lang="en-US" b="1" dirty="0">
                <a:solidFill>
                  <a:srgbClr val="FF0000"/>
                </a:solidFill>
              </a:rPr>
              <a:t>ad</a:t>
            </a:r>
            <a:r>
              <a:rPr lang="en-US" dirty="0"/>
              <a:t> = </a:t>
            </a:r>
            <a:r>
              <a:rPr lang="en-US" b="1" dirty="0"/>
              <a:t>a</a:t>
            </a:r>
            <a:r>
              <a:rPr lang="en-US" dirty="0"/>
              <a:t>(</a:t>
            </a:r>
            <a:r>
              <a:rPr lang="en-US" b="1" dirty="0"/>
              <a:t>a</a:t>
            </a:r>
            <a:r>
              <a:rPr lang="en-US" baseline="30000" dirty="0"/>
              <a:t>-1</a:t>
            </a:r>
            <a:r>
              <a:rPr lang="en-US" b="1" dirty="0"/>
              <a:t>b</a:t>
            </a:r>
            <a:r>
              <a:rPr lang="en-US" dirty="0"/>
              <a:t>) = (</a:t>
            </a:r>
            <a:r>
              <a:rPr lang="en-US" b="1" dirty="0"/>
              <a:t>aa</a:t>
            </a:r>
            <a:r>
              <a:rPr lang="en-US" baseline="30000" dirty="0"/>
              <a:t>-1</a:t>
            </a:r>
            <a:r>
              <a:rPr lang="en-US" dirty="0"/>
              <a:t>)</a:t>
            </a:r>
            <a:r>
              <a:rPr lang="en-US" b="1" dirty="0"/>
              <a:t>b</a:t>
            </a:r>
            <a:r>
              <a:rPr lang="en-US" dirty="0"/>
              <a:t> = [ 1 </a:t>
            </a:r>
            <a:r>
              <a:rPr lang="en-US" b="1" dirty="0"/>
              <a:t>0</a:t>
            </a:r>
            <a:r>
              <a:rPr lang="en-US" dirty="0"/>
              <a:t> ] </a:t>
            </a:r>
            <a:r>
              <a:rPr lang="en-US" b="1" dirty="0"/>
              <a:t>b</a:t>
            </a:r>
            <a:r>
              <a:rPr lang="en-US" dirty="0"/>
              <a:t> = </a:t>
            </a:r>
            <a:r>
              <a:rPr lang="en-US" b="1" dirty="0">
                <a:solidFill>
                  <a:srgbClr val="FF0000"/>
                </a:solidFill>
              </a:rPr>
              <a:t>b</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7ACD5955-0028-4A22-9264-E716F6D65C74}" type="slidenum">
              <a:rPr lang="en-US"/>
              <a:pPr/>
              <a:t>121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r>
              <a:rPr lang="en-US"/>
              <a:t>Quaternion Dot Product</a:t>
            </a:r>
          </a:p>
        </p:txBody>
      </p:sp>
      <p:sp>
        <p:nvSpPr>
          <p:cNvPr id="45059" name="Rectangle 3"/>
          <p:cNvSpPr>
            <a:spLocks noGrp="1" noChangeArrowheads="1"/>
          </p:cNvSpPr>
          <p:nvPr>
            <p:ph idx="1"/>
          </p:nvPr>
        </p:nvSpPr>
        <p:spPr/>
        <p:txBody>
          <a:bodyPr/>
          <a:lstStyle/>
          <a:p>
            <a:r>
              <a:rPr lang="en-US" dirty="0"/>
              <a:t>Similar to vector dot </a:t>
            </a:r>
            <a:r>
              <a:rPr lang="en-US" dirty="0" smtClean="0"/>
              <a:t>product:</a:t>
            </a:r>
            <a:endParaRPr lang="en-US" dirty="0"/>
          </a:p>
          <a:p>
            <a:pPr algn="ctr">
              <a:buFontTx/>
              <a:buNone/>
            </a:pPr>
            <a:r>
              <a:rPr lang="en-US" b="1" dirty="0"/>
              <a:t>q</a:t>
            </a:r>
            <a:r>
              <a:rPr lang="en-US" baseline="-25000" dirty="0"/>
              <a:t>1</a:t>
            </a:r>
            <a:r>
              <a:rPr lang="en-US" dirty="0"/>
              <a:t>.</a:t>
            </a:r>
            <a:r>
              <a:rPr lang="en-US" b="1" dirty="0"/>
              <a:t>q</a:t>
            </a:r>
            <a:r>
              <a:rPr lang="en-US" baseline="-25000" dirty="0"/>
              <a:t>2</a:t>
            </a:r>
            <a:r>
              <a:rPr lang="en-US" dirty="0"/>
              <a:t> = [ </a:t>
            </a:r>
            <a:r>
              <a:rPr lang="en-US" i="1" dirty="0"/>
              <a:t>w</a:t>
            </a:r>
            <a:r>
              <a:rPr lang="en-US" baseline="-25000" dirty="0"/>
              <a:t>1</a:t>
            </a:r>
            <a:r>
              <a:rPr lang="en-US" dirty="0"/>
              <a:t> </a:t>
            </a:r>
            <a:r>
              <a:rPr lang="en-US" b="1" dirty="0"/>
              <a:t>v</a:t>
            </a:r>
            <a:r>
              <a:rPr lang="en-US" baseline="-25000" dirty="0"/>
              <a:t>1</a:t>
            </a:r>
            <a:r>
              <a:rPr lang="en-US" dirty="0"/>
              <a:t> ] . [ </a:t>
            </a:r>
            <a:r>
              <a:rPr lang="en-US" i="1" dirty="0"/>
              <a:t>w</a:t>
            </a:r>
            <a:r>
              <a:rPr lang="en-US" baseline="-25000" dirty="0"/>
              <a:t>2</a:t>
            </a:r>
            <a:r>
              <a:rPr lang="en-US" dirty="0"/>
              <a:t> </a:t>
            </a:r>
            <a:r>
              <a:rPr lang="en-US" b="1" dirty="0"/>
              <a:t>v</a:t>
            </a:r>
            <a:r>
              <a:rPr lang="en-US" baseline="-25000" dirty="0"/>
              <a:t>2</a:t>
            </a:r>
            <a:r>
              <a:rPr lang="en-US" dirty="0"/>
              <a:t> ] = </a:t>
            </a:r>
            <a:r>
              <a:rPr lang="en-US" i="1" dirty="0"/>
              <a:t>w</a:t>
            </a:r>
            <a:r>
              <a:rPr lang="en-US" baseline="-25000" dirty="0"/>
              <a:t>1 </a:t>
            </a:r>
            <a:r>
              <a:rPr lang="en-US" i="1" dirty="0"/>
              <a:t>w</a:t>
            </a:r>
            <a:r>
              <a:rPr lang="en-US" baseline="-25000" dirty="0"/>
              <a:t>2</a:t>
            </a:r>
            <a:r>
              <a:rPr lang="en-US" i="1" dirty="0"/>
              <a:t>+ </a:t>
            </a:r>
            <a:r>
              <a:rPr lang="en-US" b="1" dirty="0"/>
              <a:t>v</a:t>
            </a:r>
            <a:r>
              <a:rPr lang="en-US" baseline="-25000" dirty="0"/>
              <a:t>1</a:t>
            </a:r>
            <a:r>
              <a:rPr lang="en-US" dirty="0"/>
              <a:t>.</a:t>
            </a:r>
            <a:r>
              <a:rPr lang="en-US" b="1" dirty="0"/>
              <a:t>v</a:t>
            </a:r>
            <a:r>
              <a:rPr lang="en-US" baseline="-25000" dirty="0"/>
              <a:t>2</a:t>
            </a:r>
            <a:r>
              <a:rPr lang="en-US" dirty="0"/>
              <a:t> </a:t>
            </a:r>
          </a:p>
          <a:p>
            <a:r>
              <a:rPr lang="en-US" dirty="0"/>
              <a:t>If </a:t>
            </a:r>
            <a:r>
              <a:rPr lang="en-US" b="1" dirty="0"/>
              <a:t>v</a:t>
            </a:r>
            <a:r>
              <a:rPr lang="en-US" baseline="-25000" dirty="0"/>
              <a:t>1 </a:t>
            </a:r>
            <a:r>
              <a:rPr lang="en-US" dirty="0"/>
              <a:t>= [ </a:t>
            </a:r>
            <a:r>
              <a:rPr lang="en-US" i="1" dirty="0"/>
              <a:t>x</a:t>
            </a:r>
            <a:r>
              <a:rPr lang="en-US" baseline="-25000" dirty="0"/>
              <a:t>1</a:t>
            </a:r>
            <a:r>
              <a:rPr lang="en-US" i="1" dirty="0"/>
              <a:t> y</a:t>
            </a:r>
            <a:r>
              <a:rPr lang="en-US" baseline="-25000" dirty="0"/>
              <a:t>1</a:t>
            </a:r>
            <a:r>
              <a:rPr lang="en-US" i="1" dirty="0"/>
              <a:t> z</a:t>
            </a:r>
            <a:r>
              <a:rPr lang="en-US" baseline="-25000" dirty="0"/>
              <a:t>1</a:t>
            </a:r>
            <a:r>
              <a:rPr lang="en-US" dirty="0"/>
              <a:t> ] and </a:t>
            </a:r>
            <a:r>
              <a:rPr lang="en-US" b="1" dirty="0"/>
              <a:t>v</a:t>
            </a:r>
            <a:r>
              <a:rPr lang="en-US" baseline="-25000" dirty="0"/>
              <a:t>2 </a:t>
            </a:r>
            <a:r>
              <a:rPr lang="en-US" dirty="0"/>
              <a:t>= [ </a:t>
            </a:r>
            <a:r>
              <a:rPr lang="en-US" i="1" dirty="0"/>
              <a:t>x</a:t>
            </a:r>
            <a:r>
              <a:rPr lang="en-US" baseline="-25000" dirty="0"/>
              <a:t>2</a:t>
            </a:r>
            <a:r>
              <a:rPr lang="en-US" i="1" dirty="0"/>
              <a:t> y</a:t>
            </a:r>
            <a:r>
              <a:rPr lang="en-US" baseline="-25000" dirty="0"/>
              <a:t>2</a:t>
            </a:r>
            <a:r>
              <a:rPr lang="en-US" i="1" dirty="0"/>
              <a:t> z</a:t>
            </a:r>
            <a:r>
              <a:rPr lang="en-US" baseline="-25000" dirty="0"/>
              <a:t>2</a:t>
            </a:r>
            <a:r>
              <a:rPr lang="en-US" dirty="0"/>
              <a:t> ], </a:t>
            </a:r>
            <a:r>
              <a:rPr lang="en-US" dirty="0" smtClean="0"/>
              <a:t>then:</a:t>
            </a:r>
            <a:endParaRPr lang="en-US" dirty="0"/>
          </a:p>
          <a:p>
            <a:pPr algn="ctr">
              <a:buFontTx/>
              <a:buNone/>
            </a:pPr>
            <a:r>
              <a:rPr lang="en-US" b="1" dirty="0"/>
              <a:t>q</a:t>
            </a:r>
            <a:r>
              <a:rPr lang="en-US" baseline="-25000" dirty="0"/>
              <a:t>1</a:t>
            </a:r>
            <a:r>
              <a:rPr lang="en-US" dirty="0"/>
              <a:t>.</a:t>
            </a:r>
            <a:r>
              <a:rPr lang="en-US" b="1" dirty="0"/>
              <a:t>q</a:t>
            </a:r>
            <a:r>
              <a:rPr lang="en-US" baseline="-25000" dirty="0"/>
              <a:t>2</a:t>
            </a:r>
            <a:r>
              <a:rPr lang="en-US" dirty="0"/>
              <a:t> = </a:t>
            </a:r>
            <a:r>
              <a:rPr lang="en-US" i="1" dirty="0"/>
              <a:t>w</a:t>
            </a:r>
            <a:r>
              <a:rPr lang="en-US" baseline="-25000" dirty="0"/>
              <a:t>1 </a:t>
            </a:r>
            <a:r>
              <a:rPr lang="en-US" i="1" dirty="0" smtClean="0"/>
              <a:t>w</a:t>
            </a:r>
            <a:r>
              <a:rPr lang="en-US" baseline="-25000" dirty="0" smtClean="0"/>
              <a:t>2</a:t>
            </a:r>
            <a:r>
              <a:rPr lang="en-US" i="1" dirty="0"/>
              <a:t> </a:t>
            </a:r>
            <a:r>
              <a:rPr lang="en-US" i="1" dirty="0" smtClean="0"/>
              <a:t>+ x</a:t>
            </a:r>
            <a:r>
              <a:rPr lang="en-US" baseline="-25000" dirty="0" smtClean="0"/>
              <a:t>1 </a:t>
            </a:r>
            <a:r>
              <a:rPr lang="en-US" i="1" dirty="0" smtClean="0"/>
              <a:t>x</a:t>
            </a:r>
            <a:r>
              <a:rPr lang="en-US" baseline="-25000" dirty="0" smtClean="0"/>
              <a:t>2 </a:t>
            </a:r>
            <a:r>
              <a:rPr lang="en-US" i="1" dirty="0" smtClean="0"/>
              <a:t>+ y</a:t>
            </a:r>
            <a:r>
              <a:rPr lang="en-US" baseline="-25000" dirty="0" smtClean="0"/>
              <a:t>1 </a:t>
            </a:r>
            <a:r>
              <a:rPr lang="en-US" i="1" dirty="0" smtClean="0"/>
              <a:t>y</a:t>
            </a:r>
            <a:r>
              <a:rPr lang="en-US" baseline="-25000" dirty="0" smtClean="0"/>
              <a:t>2 </a:t>
            </a:r>
            <a:r>
              <a:rPr lang="en-US" i="1" dirty="0" smtClean="0"/>
              <a:t>+ </a:t>
            </a:r>
            <a:r>
              <a:rPr lang="en-US" i="1" dirty="0"/>
              <a:t>z</a:t>
            </a:r>
            <a:r>
              <a:rPr lang="en-US" baseline="-25000" dirty="0"/>
              <a:t>1 </a:t>
            </a:r>
            <a:r>
              <a:rPr lang="en-US" i="1" dirty="0"/>
              <a:t>z</a:t>
            </a:r>
            <a:r>
              <a:rPr lang="en-US" baseline="-25000" dirty="0"/>
              <a:t>2</a:t>
            </a:r>
            <a:r>
              <a:rPr lang="en-US" i="1" dirty="0"/>
              <a:t> </a:t>
            </a:r>
          </a:p>
          <a:p>
            <a:r>
              <a:rPr lang="en-US" dirty="0"/>
              <a:t>Geometric interpretation: the larger the absolute value of </a:t>
            </a:r>
            <a:r>
              <a:rPr lang="en-US" b="1" dirty="0"/>
              <a:t>q</a:t>
            </a:r>
            <a:r>
              <a:rPr lang="en-US" baseline="-25000" dirty="0"/>
              <a:t>1</a:t>
            </a:r>
            <a:r>
              <a:rPr lang="en-US" dirty="0"/>
              <a:t>.</a:t>
            </a:r>
            <a:r>
              <a:rPr lang="en-US" b="1" dirty="0"/>
              <a:t>q</a:t>
            </a:r>
            <a:r>
              <a:rPr lang="en-US" baseline="-25000" dirty="0"/>
              <a:t>2</a:t>
            </a:r>
            <a:r>
              <a:rPr lang="en-US" dirty="0"/>
              <a:t>, the more similar their orientations are.</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FE66E54C-D44C-4655-BE5A-E06BB3F67482}" type="slidenum">
              <a:rPr lang="en-US"/>
              <a:pPr/>
              <a:t>122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Quaternion Log</a:t>
            </a:r>
            <a:endParaRPr lang="en-US" dirty="0"/>
          </a:p>
        </p:txBody>
      </p:sp>
      <p:sp>
        <p:nvSpPr>
          <p:cNvPr id="3" name="Content Placeholder 2"/>
          <p:cNvSpPr>
            <a:spLocks noGrp="1"/>
          </p:cNvSpPr>
          <p:nvPr>
            <p:ph idx="1"/>
          </p:nvPr>
        </p:nvSpPr>
        <p:spPr/>
        <p:txBody>
          <a:bodyPr>
            <a:normAutofit lnSpcReduction="10000"/>
          </a:bodyPr>
          <a:lstStyle/>
          <a:p>
            <a:r>
              <a:rPr lang="en-US" dirty="0" smtClean="0"/>
              <a:t>As a shorthand, let </a:t>
            </a:r>
            <a:r>
              <a:rPr lang="el-GR" dirty="0" smtClean="0"/>
              <a:t>α</a:t>
            </a:r>
            <a:r>
              <a:rPr lang="en-US" dirty="0" smtClean="0"/>
              <a:t> =</a:t>
            </a:r>
            <a:r>
              <a:rPr lang="en-US" i="1" dirty="0" smtClean="0">
                <a:sym typeface="Symbol" pitchFamily="18" charset="2"/>
              </a:rPr>
              <a:t> /2.</a:t>
            </a:r>
            <a:r>
              <a:rPr lang="en-US" dirty="0" smtClean="0">
                <a:sym typeface="Symbol" pitchFamily="18" charset="2"/>
              </a:rPr>
              <a:t> Let </a:t>
            </a:r>
            <a:r>
              <a:rPr lang="en-US" b="1" dirty="0" smtClean="0">
                <a:sym typeface="Symbol" pitchFamily="18" charset="2"/>
              </a:rPr>
              <a:t>n</a:t>
            </a:r>
            <a:r>
              <a:rPr lang="en-US" dirty="0" smtClean="0">
                <a:sym typeface="Symbol" pitchFamily="18" charset="2"/>
              </a:rPr>
              <a:t> be a unit vector. Suppose quaternion </a:t>
            </a:r>
            <a:r>
              <a:rPr lang="en-US" b="1" dirty="0" smtClean="0"/>
              <a:t>q</a:t>
            </a:r>
            <a:r>
              <a:rPr lang="en-US" dirty="0" smtClean="0"/>
              <a:t> = [</a:t>
            </a:r>
            <a:r>
              <a:rPr lang="en-US" dirty="0" err="1" smtClean="0"/>
              <a:t>cos</a:t>
            </a:r>
            <a:r>
              <a:rPr lang="en-US" dirty="0" smtClean="0"/>
              <a:t> </a:t>
            </a:r>
            <a:r>
              <a:rPr lang="el-GR" dirty="0" smtClean="0"/>
              <a:t>α</a:t>
            </a:r>
            <a:r>
              <a:rPr lang="en-US" dirty="0" smtClean="0"/>
              <a:t>  </a:t>
            </a:r>
            <a:r>
              <a:rPr lang="en-US" b="1" dirty="0" smtClean="0"/>
              <a:t>n</a:t>
            </a:r>
            <a:r>
              <a:rPr lang="en-US" dirty="0" smtClean="0"/>
              <a:t> sin </a:t>
            </a:r>
            <a:r>
              <a:rPr lang="el-GR" dirty="0" smtClean="0"/>
              <a:t>α</a:t>
            </a:r>
            <a:r>
              <a:rPr lang="en-US" dirty="0" smtClean="0"/>
              <a:t>]</a:t>
            </a:r>
          </a:p>
          <a:p>
            <a:r>
              <a:rPr lang="en-US" dirty="0" smtClean="0"/>
              <a:t>The </a:t>
            </a:r>
            <a:r>
              <a:rPr lang="en-US" i="1" dirty="0" smtClean="0"/>
              <a:t>logarithm</a:t>
            </a:r>
            <a:r>
              <a:rPr lang="en-US" dirty="0" smtClean="0"/>
              <a:t> of </a:t>
            </a:r>
            <a:r>
              <a:rPr lang="en-US" b="1" dirty="0" smtClean="0"/>
              <a:t>q</a:t>
            </a:r>
            <a:r>
              <a:rPr lang="en-US" dirty="0" smtClean="0"/>
              <a:t>, denoted log </a:t>
            </a:r>
            <a:r>
              <a:rPr lang="en-US" b="1" dirty="0" smtClean="0"/>
              <a:t>q</a:t>
            </a:r>
            <a:r>
              <a:rPr lang="en-US" dirty="0" smtClean="0"/>
              <a:t>, is defined to be [0, </a:t>
            </a:r>
            <a:r>
              <a:rPr lang="el-GR" dirty="0" smtClean="0"/>
              <a:t>α</a:t>
            </a:r>
            <a:r>
              <a:rPr lang="en-US" b="1" dirty="0" smtClean="0"/>
              <a:t>n</a:t>
            </a:r>
            <a:r>
              <a:rPr lang="en-US" dirty="0" smtClean="0"/>
              <a:t>].</a:t>
            </a:r>
          </a:p>
          <a:p>
            <a:r>
              <a:rPr lang="en-US" dirty="0" smtClean="0"/>
              <a:t>Note that log </a:t>
            </a:r>
            <a:r>
              <a:rPr lang="en-US" b="1" dirty="0" smtClean="0"/>
              <a:t>q</a:t>
            </a:r>
            <a:r>
              <a:rPr lang="en-US" dirty="0" smtClean="0"/>
              <a:t> is not necessarily a unit quaternion. </a:t>
            </a:r>
          </a:p>
          <a:p>
            <a:r>
              <a:rPr lang="en-US" dirty="0" smtClean="0"/>
              <a:t>Also note the similarity between the </a:t>
            </a:r>
            <a:r>
              <a:rPr lang="en-US" i="1" dirty="0" smtClean="0"/>
              <a:t>logarithm of a quaternion</a:t>
            </a:r>
            <a:r>
              <a:rPr lang="en-US" dirty="0" smtClean="0"/>
              <a:t> and the </a:t>
            </a:r>
            <a:r>
              <a:rPr lang="en-US" i="1" dirty="0" smtClean="0"/>
              <a:t>exponential map format</a:t>
            </a:r>
            <a:r>
              <a:rPr lang="en-US" dirty="0" smtClean="0"/>
              <a:t>.</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123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Exponential</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The exponential function for </a:t>
            </a:r>
            <a:r>
              <a:rPr lang="en-US" dirty="0" err="1" smtClean="0"/>
              <a:t>quaternions</a:t>
            </a:r>
            <a:r>
              <a:rPr lang="en-US" dirty="0" smtClean="0"/>
              <a:t> is defined in the exact opposite manner.</a:t>
            </a:r>
          </a:p>
          <a:p>
            <a:r>
              <a:rPr lang="en-US" dirty="0" smtClean="0"/>
              <a:t>Suppose </a:t>
            </a:r>
            <a:r>
              <a:rPr lang="en-US" b="1" dirty="0" smtClean="0"/>
              <a:t>p</a:t>
            </a:r>
            <a:r>
              <a:rPr lang="en-US" dirty="0" smtClean="0"/>
              <a:t> = [0, </a:t>
            </a:r>
            <a:r>
              <a:rPr lang="el-GR" dirty="0" smtClean="0"/>
              <a:t>α</a:t>
            </a:r>
            <a:r>
              <a:rPr lang="en-US" b="1" dirty="0" smtClean="0"/>
              <a:t>n</a:t>
            </a:r>
            <a:r>
              <a:rPr lang="en-US" dirty="0" smtClean="0"/>
              <a:t>], where </a:t>
            </a:r>
            <a:r>
              <a:rPr lang="en-US" b="1" dirty="0" smtClean="0"/>
              <a:t>n</a:t>
            </a:r>
            <a:r>
              <a:rPr lang="en-US" dirty="0" smtClean="0"/>
              <a:t> is a unit vector.</a:t>
            </a:r>
          </a:p>
          <a:p>
            <a:r>
              <a:rPr lang="en-US" dirty="0" smtClean="0"/>
              <a:t>The exponential of </a:t>
            </a:r>
            <a:r>
              <a:rPr lang="en-US" b="1" dirty="0" smtClean="0"/>
              <a:t>p</a:t>
            </a:r>
            <a:r>
              <a:rPr lang="en-US" dirty="0" smtClean="0"/>
              <a:t>, denoted exp </a:t>
            </a:r>
            <a:r>
              <a:rPr lang="en-US" b="1" dirty="0" smtClean="0"/>
              <a:t>p</a:t>
            </a:r>
            <a:r>
              <a:rPr lang="en-US" dirty="0" smtClean="0"/>
              <a:t>, is defined to be [</a:t>
            </a:r>
            <a:r>
              <a:rPr lang="en-US" dirty="0" err="1" smtClean="0"/>
              <a:t>cos</a:t>
            </a:r>
            <a:r>
              <a:rPr lang="en-US" dirty="0" smtClean="0"/>
              <a:t> </a:t>
            </a:r>
            <a:r>
              <a:rPr lang="el-GR" dirty="0" smtClean="0"/>
              <a:t>α</a:t>
            </a:r>
            <a:r>
              <a:rPr lang="en-US" dirty="0" smtClean="0"/>
              <a:t>   </a:t>
            </a:r>
            <a:r>
              <a:rPr lang="en-US" b="1" dirty="0" smtClean="0"/>
              <a:t>n</a:t>
            </a:r>
            <a:r>
              <a:rPr lang="en-US" dirty="0" smtClean="0"/>
              <a:t> sin </a:t>
            </a:r>
            <a:r>
              <a:rPr lang="el-GR" dirty="0" smtClean="0"/>
              <a:t>α</a:t>
            </a:r>
            <a:r>
              <a:rPr lang="en-US" dirty="0" smtClean="0"/>
              <a:t>].</a:t>
            </a:r>
          </a:p>
          <a:p>
            <a:r>
              <a:rPr lang="en-US" dirty="0" smtClean="0"/>
              <a:t>Note that exp </a:t>
            </a:r>
            <a:r>
              <a:rPr lang="en-US" b="1" dirty="0" smtClean="0"/>
              <a:t>p </a:t>
            </a:r>
            <a:r>
              <a:rPr lang="en-US" dirty="0" smtClean="0"/>
              <a:t>is always a unit quaternion. </a:t>
            </a:r>
          </a:p>
          <a:p>
            <a:r>
              <a:rPr lang="en-US" dirty="0" smtClean="0"/>
              <a:t>Quaternion log and exponential are inverses, that is, for all </a:t>
            </a:r>
            <a:r>
              <a:rPr lang="en-US" dirty="0" err="1" smtClean="0"/>
              <a:t>quaternions</a:t>
            </a:r>
            <a:r>
              <a:rPr lang="en-US" dirty="0" smtClean="0"/>
              <a:t> </a:t>
            </a:r>
            <a:r>
              <a:rPr lang="en-US" b="1" dirty="0" smtClean="0"/>
              <a:t>q</a:t>
            </a:r>
            <a:r>
              <a:rPr lang="en-US" dirty="0" smtClean="0"/>
              <a:t>, </a:t>
            </a:r>
          </a:p>
          <a:p>
            <a:pPr algn="ctr">
              <a:buNone/>
            </a:pPr>
            <a:r>
              <a:rPr lang="en-US" dirty="0" smtClean="0"/>
              <a:t>exp(log </a:t>
            </a:r>
            <a:r>
              <a:rPr lang="en-US" b="1" dirty="0" smtClean="0"/>
              <a:t>q</a:t>
            </a:r>
            <a:r>
              <a:rPr lang="en-US" dirty="0" smtClean="0"/>
              <a:t>) = log(exp </a:t>
            </a:r>
            <a:r>
              <a:rPr lang="en-US" b="1" dirty="0" smtClean="0"/>
              <a:t>q</a:t>
            </a:r>
            <a:r>
              <a:rPr lang="en-US" dirty="0" smtClean="0"/>
              <a:t>) = </a:t>
            </a:r>
            <a:r>
              <a:rPr lang="en-US" b="1" dirty="0" smtClean="0"/>
              <a:t>q</a:t>
            </a:r>
            <a:r>
              <a:rPr lang="en-US" dirty="0" smtClean="0"/>
              <a:t>.</a:t>
            </a:r>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124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Multiplying a Quaternion by a Scalar</a:t>
            </a:r>
            <a:endParaRPr lang="en-US" dirty="0"/>
          </a:p>
        </p:txBody>
      </p:sp>
      <p:sp>
        <p:nvSpPr>
          <p:cNvPr id="3" name="Content Placeholder 2"/>
          <p:cNvSpPr>
            <a:spLocks noGrp="1"/>
          </p:cNvSpPr>
          <p:nvPr>
            <p:ph idx="1"/>
          </p:nvPr>
        </p:nvSpPr>
        <p:spPr/>
        <p:txBody>
          <a:bodyPr/>
          <a:lstStyle/>
          <a:p>
            <a:r>
              <a:rPr lang="en-US" dirty="0" smtClean="0"/>
              <a:t>Given a scalar </a:t>
            </a:r>
            <a:r>
              <a:rPr lang="en-US" i="1" dirty="0" smtClean="0"/>
              <a:t>k</a:t>
            </a:r>
            <a:r>
              <a:rPr lang="en-US" dirty="0" smtClean="0"/>
              <a:t> and a quaternion </a:t>
            </a:r>
            <a:r>
              <a:rPr lang="en-US" b="1" dirty="0" smtClean="0"/>
              <a:t>q</a:t>
            </a:r>
            <a:r>
              <a:rPr lang="en-US" dirty="0" smtClean="0"/>
              <a:t> = [</a:t>
            </a:r>
            <a:r>
              <a:rPr lang="en-US" i="1" dirty="0" smtClean="0"/>
              <a:t>w</a:t>
            </a:r>
            <a:r>
              <a:rPr lang="en-US" dirty="0" smtClean="0"/>
              <a:t> </a:t>
            </a:r>
            <a:r>
              <a:rPr lang="en-US" b="1" dirty="0" smtClean="0"/>
              <a:t>v</a:t>
            </a:r>
            <a:r>
              <a:rPr lang="en-US" dirty="0" smtClean="0"/>
              <a:t>],</a:t>
            </a:r>
          </a:p>
          <a:p>
            <a:pPr algn="ctr">
              <a:buNone/>
            </a:pPr>
            <a:r>
              <a:rPr lang="en-US" i="1" dirty="0" err="1" smtClean="0"/>
              <a:t>k</a:t>
            </a:r>
            <a:r>
              <a:rPr lang="en-US" b="1" dirty="0" err="1" smtClean="0"/>
              <a:t>q</a:t>
            </a:r>
            <a:r>
              <a:rPr lang="en-US" dirty="0" smtClean="0"/>
              <a:t> = </a:t>
            </a:r>
            <a:r>
              <a:rPr lang="en-US" i="1" dirty="0" smtClean="0"/>
              <a:t>k</a:t>
            </a:r>
            <a:r>
              <a:rPr lang="en-US" dirty="0" smtClean="0"/>
              <a:t>[</a:t>
            </a:r>
            <a:r>
              <a:rPr lang="en-US" i="1" dirty="0" smtClean="0"/>
              <a:t>w</a:t>
            </a:r>
            <a:r>
              <a:rPr lang="en-US" dirty="0" smtClean="0"/>
              <a:t> </a:t>
            </a:r>
            <a:r>
              <a:rPr lang="en-US" b="1" dirty="0" smtClean="0"/>
              <a:t>v</a:t>
            </a:r>
            <a:r>
              <a:rPr lang="en-US" dirty="0" smtClean="0"/>
              <a:t>] = [</a:t>
            </a:r>
            <a:r>
              <a:rPr lang="en-US" i="1" dirty="0" err="1" smtClean="0"/>
              <a:t>kw</a:t>
            </a:r>
            <a:r>
              <a:rPr lang="en-US" dirty="0" smtClean="0"/>
              <a:t> </a:t>
            </a:r>
            <a:r>
              <a:rPr lang="en-US" i="1" dirty="0" err="1" smtClean="0"/>
              <a:t>k</a:t>
            </a:r>
            <a:r>
              <a:rPr lang="en-US" b="1" dirty="0" err="1" smtClean="0"/>
              <a:t>v</a:t>
            </a:r>
            <a:r>
              <a:rPr lang="en-US" dirty="0" smtClean="0"/>
              <a:t>].</a:t>
            </a:r>
          </a:p>
          <a:p>
            <a:r>
              <a:rPr lang="en-US" dirty="0" smtClean="0"/>
              <a:t>This will not usually result in a unit quaternion, which is why multiplication by a scalar is not for representing angular displacement.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125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Quaternion Exponentiation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We used the term “exponential” before, now it’s time for exponentiation.</a:t>
            </a:r>
          </a:p>
          <a:p>
            <a:r>
              <a:rPr lang="en-US" dirty="0" smtClean="0"/>
              <a:t>If </a:t>
            </a:r>
            <a:r>
              <a:rPr lang="en-US" b="1" dirty="0" smtClean="0"/>
              <a:t>q</a:t>
            </a:r>
            <a:r>
              <a:rPr lang="en-US" dirty="0" smtClean="0"/>
              <a:t> is a quaternion and </a:t>
            </a:r>
            <a:r>
              <a:rPr lang="en-US" i="1" dirty="0" smtClean="0"/>
              <a:t>t</a:t>
            </a:r>
            <a:r>
              <a:rPr lang="en-US" dirty="0" smtClean="0"/>
              <a:t> is a scalar, define </a:t>
            </a:r>
          </a:p>
          <a:p>
            <a:pPr algn="ctr">
              <a:buNone/>
            </a:pPr>
            <a:r>
              <a:rPr lang="en-US" b="1" dirty="0" smtClean="0"/>
              <a:t>q</a:t>
            </a:r>
            <a:r>
              <a:rPr lang="en-US" i="1" baseline="30000" dirty="0" smtClean="0"/>
              <a:t>t</a:t>
            </a:r>
            <a:r>
              <a:rPr lang="en-US" dirty="0" smtClean="0"/>
              <a:t> = exp (</a:t>
            </a:r>
            <a:r>
              <a:rPr lang="en-US" i="1" dirty="0" smtClean="0"/>
              <a:t>t</a:t>
            </a:r>
            <a:r>
              <a:rPr lang="en-US" dirty="0" smtClean="0"/>
              <a:t> log </a:t>
            </a:r>
            <a:r>
              <a:rPr lang="en-US" b="1" dirty="0" smtClean="0"/>
              <a:t>q</a:t>
            </a:r>
            <a:r>
              <a:rPr lang="en-US" dirty="0" smtClean="0"/>
              <a:t>).</a:t>
            </a:r>
          </a:p>
          <a:p>
            <a:r>
              <a:rPr lang="en-US" dirty="0" smtClean="0"/>
              <a:t>As </a:t>
            </a:r>
            <a:r>
              <a:rPr lang="en-US" i="1" dirty="0" smtClean="0"/>
              <a:t>t</a:t>
            </a:r>
            <a:r>
              <a:rPr lang="en-US" dirty="0" smtClean="0"/>
              <a:t> varies from 0 to 1, the quaternion </a:t>
            </a:r>
            <a:r>
              <a:rPr lang="en-US" b="1" dirty="0" smtClean="0"/>
              <a:t>q</a:t>
            </a:r>
            <a:r>
              <a:rPr lang="en-US" i="1" baseline="30000" dirty="0" smtClean="0"/>
              <a:t>t</a:t>
            </a:r>
            <a:r>
              <a:rPr lang="en-US" dirty="0" smtClean="0"/>
              <a:t> varies from [1, </a:t>
            </a:r>
            <a:r>
              <a:rPr lang="en-US" b="1" dirty="0" smtClean="0"/>
              <a:t>0</a:t>
            </a:r>
            <a:r>
              <a:rPr lang="en-US" dirty="0" smtClean="0"/>
              <a:t>] to </a:t>
            </a:r>
            <a:r>
              <a:rPr lang="en-US" b="1" dirty="0" smtClean="0"/>
              <a:t>q</a:t>
            </a:r>
            <a:r>
              <a:rPr lang="en-US" dirty="0" smtClean="0"/>
              <a:t>.</a:t>
            </a:r>
          </a:p>
          <a:p>
            <a:r>
              <a:rPr lang="en-US" dirty="0" smtClean="0"/>
              <a:t>Quaternion exponentiation is useful because it allows us to extract a fraction of an angular displacement. </a:t>
            </a:r>
          </a:p>
          <a:p>
            <a:r>
              <a:rPr lang="en-US" dirty="0" smtClean="0"/>
              <a:t>For example, </a:t>
            </a:r>
            <a:r>
              <a:rPr lang="en-US" b="1" dirty="0" smtClean="0"/>
              <a:t>q</a:t>
            </a:r>
            <a:r>
              <a:rPr lang="en-US" baseline="30000" dirty="0" smtClean="0"/>
              <a:t>1/3</a:t>
            </a:r>
            <a:r>
              <a:rPr lang="en-US" i="1" baseline="30000" dirty="0" smtClean="0"/>
              <a:t> </a:t>
            </a:r>
            <a:r>
              <a:rPr lang="en-US" dirty="0" smtClean="0"/>
              <a:t>is a quaternion that represents 1/3rd of the angular displacement represented by the quaternion </a:t>
            </a:r>
            <a:r>
              <a:rPr lang="en-US" b="1" dirty="0" smtClean="0"/>
              <a:t>q</a:t>
            </a:r>
            <a:r>
              <a:rPr lang="en-US" dirty="0" smtClean="0"/>
              <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126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Facts About Quaternion Exponentiation</a:t>
            </a:r>
            <a:endParaRPr lang="en-US" dirty="0"/>
          </a:p>
        </p:txBody>
      </p:sp>
      <p:sp>
        <p:nvSpPr>
          <p:cNvPr id="3" name="Content Placeholder 2"/>
          <p:cNvSpPr>
            <a:spLocks noGrp="1"/>
          </p:cNvSpPr>
          <p:nvPr>
            <p:ph idx="1"/>
          </p:nvPr>
        </p:nvSpPr>
        <p:spPr/>
        <p:txBody>
          <a:bodyPr>
            <a:normAutofit fontScale="92500"/>
          </a:bodyPr>
          <a:lstStyle/>
          <a:p>
            <a:r>
              <a:rPr lang="en-US" dirty="0" smtClean="0"/>
              <a:t>Exponents </a:t>
            </a:r>
            <a:r>
              <a:rPr lang="en-US" i="1" dirty="0" smtClean="0"/>
              <a:t>t</a:t>
            </a:r>
            <a:r>
              <a:rPr lang="en-US" dirty="0" smtClean="0"/>
              <a:t> outside the range 0 ≤ </a:t>
            </a:r>
            <a:r>
              <a:rPr lang="en-US" i="1" dirty="0" smtClean="0"/>
              <a:t>t</a:t>
            </a:r>
            <a:r>
              <a:rPr lang="en-US" dirty="0" smtClean="0"/>
              <a:t> ≤ 1 behave mostly as expected, with one major caveat.</a:t>
            </a:r>
          </a:p>
          <a:p>
            <a:r>
              <a:rPr lang="en-US" dirty="0" smtClean="0"/>
              <a:t>For example, </a:t>
            </a:r>
            <a:r>
              <a:rPr lang="en-US" b="1" dirty="0" smtClean="0"/>
              <a:t>q</a:t>
            </a:r>
            <a:r>
              <a:rPr lang="en-US" baseline="30000" dirty="0" smtClean="0"/>
              <a:t>2</a:t>
            </a:r>
            <a:r>
              <a:rPr lang="en-US" dirty="0" smtClean="0"/>
              <a:t> represents twice the angular displacement as </a:t>
            </a:r>
            <a:r>
              <a:rPr lang="en-US" b="1" dirty="0" smtClean="0"/>
              <a:t>q</a:t>
            </a:r>
            <a:r>
              <a:rPr lang="en-US" dirty="0" smtClean="0"/>
              <a:t>. </a:t>
            </a:r>
          </a:p>
          <a:p>
            <a:r>
              <a:rPr lang="en-US" dirty="0" smtClean="0"/>
              <a:t>If </a:t>
            </a:r>
            <a:r>
              <a:rPr lang="en-US" b="1" dirty="0" smtClean="0"/>
              <a:t>q</a:t>
            </a:r>
            <a:r>
              <a:rPr lang="en-US" dirty="0" smtClean="0"/>
              <a:t> represents a clockwise rotation of 30° about the </a:t>
            </a:r>
            <a:r>
              <a:rPr lang="en-US" i="1" dirty="0" smtClean="0"/>
              <a:t>x</a:t>
            </a:r>
            <a:r>
              <a:rPr lang="en-US" dirty="0" smtClean="0"/>
              <a:t>-axis, then </a:t>
            </a:r>
            <a:r>
              <a:rPr lang="en-US" b="1" dirty="0" smtClean="0"/>
              <a:t>q</a:t>
            </a:r>
            <a:r>
              <a:rPr lang="en-US" baseline="30000" dirty="0" smtClean="0"/>
              <a:t>2</a:t>
            </a:r>
            <a:r>
              <a:rPr lang="en-US" dirty="0" smtClean="0"/>
              <a:t> represents a clockwise rotation of 60° about the </a:t>
            </a:r>
            <a:r>
              <a:rPr lang="en-US" i="1" dirty="0" smtClean="0"/>
              <a:t>x</a:t>
            </a:r>
            <a:r>
              <a:rPr lang="en-US" dirty="0" smtClean="0"/>
              <a:t>-axis, and </a:t>
            </a:r>
            <a:r>
              <a:rPr lang="en-US" b="1" dirty="0" smtClean="0"/>
              <a:t>q</a:t>
            </a:r>
            <a:r>
              <a:rPr lang="en-US" i="1" baseline="30000" dirty="0" smtClean="0"/>
              <a:t>–</a:t>
            </a:r>
            <a:r>
              <a:rPr lang="en-US" baseline="30000" dirty="0" smtClean="0"/>
              <a:t>1/3 </a:t>
            </a:r>
            <a:r>
              <a:rPr lang="en-US" dirty="0" smtClean="0"/>
              <a:t>represents a counterclockwise rotation of 10° about the </a:t>
            </a:r>
            <a:r>
              <a:rPr lang="en-US" i="1" dirty="0" smtClean="0"/>
              <a:t>x</a:t>
            </a:r>
            <a:r>
              <a:rPr lang="en-US" dirty="0" smtClean="0"/>
              <a:t>-axis. </a:t>
            </a:r>
          </a:p>
          <a:p>
            <a:r>
              <a:rPr lang="en-US" dirty="0" smtClean="0"/>
              <a:t>Notice that </a:t>
            </a:r>
            <a:r>
              <a:rPr lang="en-US" b="1" dirty="0" smtClean="0"/>
              <a:t>q</a:t>
            </a:r>
            <a:r>
              <a:rPr lang="en-US" i="1" baseline="30000" dirty="0" smtClean="0"/>
              <a:t>–</a:t>
            </a:r>
            <a:r>
              <a:rPr lang="en-US" baseline="30000" dirty="0" smtClean="0"/>
              <a:t>1</a:t>
            </a:r>
            <a:r>
              <a:rPr lang="en-US" dirty="0" smtClean="0"/>
              <a:t> yields the quaternion inverse.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127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Caveat</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The caveat we mentioned is this: a quaternion represents angular displacements using the shortest arc. Multiple spins cannot be represented. </a:t>
            </a:r>
          </a:p>
          <a:p>
            <a:r>
              <a:rPr lang="en-US" dirty="0" smtClean="0"/>
              <a:t>For example, if </a:t>
            </a:r>
            <a:r>
              <a:rPr lang="en-US" b="1" dirty="0" smtClean="0"/>
              <a:t>q</a:t>
            </a:r>
            <a:r>
              <a:rPr lang="en-US" dirty="0" smtClean="0"/>
              <a:t> represents a clockwise rotation of 30° about the </a:t>
            </a:r>
            <a:r>
              <a:rPr lang="en-US" i="1" dirty="0" smtClean="0"/>
              <a:t>x</a:t>
            </a:r>
            <a:r>
              <a:rPr lang="en-US" dirty="0" smtClean="0"/>
              <a:t>-axis, then </a:t>
            </a:r>
            <a:r>
              <a:rPr lang="en-US" b="1" dirty="0" smtClean="0"/>
              <a:t>q</a:t>
            </a:r>
            <a:r>
              <a:rPr lang="en-US" baseline="30000" dirty="0" smtClean="0"/>
              <a:t>8</a:t>
            </a:r>
            <a:r>
              <a:rPr lang="en-US" dirty="0" smtClean="0"/>
              <a:t> is not a 240° clockwise rotation about the x-axis as expected; it is a 120° counterclockwise rotation.</a:t>
            </a:r>
          </a:p>
          <a:p>
            <a:r>
              <a:rPr lang="en-US" dirty="0" smtClean="0"/>
              <a:t>Of course, rotating 240° in one direction produces the same end result as rotating 120° in the opposite direction, and this is the point: </a:t>
            </a:r>
            <a:r>
              <a:rPr lang="en-US" i="1" dirty="0" err="1" smtClean="0"/>
              <a:t>quaternions</a:t>
            </a:r>
            <a:r>
              <a:rPr lang="en-US" i="1" dirty="0" smtClean="0"/>
              <a:t> only really capture the end result.</a:t>
            </a:r>
            <a:endParaRPr lang="en-US" i="1"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128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In Consequence</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If further operations on this quaternion were performed, things will not behave as expected. For example, (</a:t>
            </a:r>
            <a:r>
              <a:rPr lang="en-US" b="1" dirty="0" smtClean="0"/>
              <a:t>q</a:t>
            </a:r>
            <a:r>
              <a:rPr lang="en-US" baseline="30000" dirty="0" smtClean="0"/>
              <a:t>8</a:t>
            </a:r>
            <a:r>
              <a:rPr lang="en-US" dirty="0" smtClean="0"/>
              <a:t>)</a:t>
            </a:r>
            <a:r>
              <a:rPr lang="en-US" baseline="30000" dirty="0" smtClean="0"/>
              <a:t>1/2</a:t>
            </a:r>
            <a:r>
              <a:rPr lang="en-US" dirty="0" smtClean="0"/>
              <a:t> is not </a:t>
            </a:r>
            <a:r>
              <a:rPr lang="en-US" b="1" dirty="0" smtClean="0"/>
              <a:t>q</a:t>
            </a:r>
            <a:r>
              <a:rPr lang="en-US" baseline="30000" dirty="0" smtClean="0"/>
              <a:t>4</a:t>
            </a:r>
            <a:r>
              <a:rPr lang="en-US" dirty="0" smtClean="0"/>
              <a:t>, as we would intuitively expect. </a:t>
            </a:r>
          </a:p>
          <a:p>
            <a:r>
              <a:rPr lang="en-US" dirty="0" smtClean="0"/>
              <a:t>In general, many of the algebraic identities concerning exponentiation of scalars, such as (</a:t>
            </a:r>
            <a:r>
              <a:rPr lang="en-US" i="1" dirty="0" smtClean="0"/>
              <a:t>a</a:t>
            </a:r>
            <a:r>
              <a:rPr lang="en-US" i="1" baseline="30000" dirty="0" smtClean="0"/>
              <a:t>s</a:t>
            </a:r>
            <a:r>
              <a:rPr lang="en-US" dirty="0" smtClean="0"/>
              <a:t>)</a:t>
            </a:r>
            <a:r>
              <a:rPr lang="en-US" i="1" baseline="30000" dirty="0" smtClean="0"/>
              <a:t>t</a:t>
            </a:r>
            <a:r>
              <a:rPr lang="en-US" dirty="0" smtClean="0"/>
              <a:t> = </a:t>
            </a:r>
            <a:r>
              <a:rPr lang="en-US" i="1" dirty="0" err="1" smtClean="0"/>
              <a:t>a</a:t>
            </a:r>
            <a:r>
              <a:rPr lang="en-US" i="1" baseline="30000" dirty="0" err="1" smtClean="0"/>
              <a:t>st</a:t>
            </a:r>
            <a:r>
              <a:rPr lang="en-US" dirty="0" smtClean="0"/>
              <a:t>, do </a:t>
            </a:r>
            <a:r>
              <a:rPr lang="en-US" smtClean="0"/>
              <a:t>not apply to </a:t>
            </a:r>
            <a:r>
              <a:rPr lang="en-US" dirty="0" smtClean="0"/>
              <a:t>quaternions.</a:t>
            </a:r>
          </a:p>
          <a:p>
            <a:r>
              <a:rPr lang="en-US" dirty="0" smtClean="0"/>
              <a:t>In some situations, we do care about the total amount of rotation, not just the end result.</a:t>
            </a:r>
          </a:p>
          <a:p>
            <a:r>
              <a:rPr lang="en-US" dirty="0" smtClean="0"/>
              <a:t>The most important example is that of angular velocity.</a:t>
            </a:r>
          </a:p>
          <a:p>
            <a:r>
              <a:rPr lang="en-US" dirty="0" err="1" smtClean="0"/>
              <a:t>Quaternions</a:t>
            </a:r>
            <a:r>
              <a:rPr lang="en-US" dirty="0" smtClean="0"/>
              <a:t> are not the correct tool for this job; use the exponential map (or its cousin, the axis-angle format) instead.</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129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13</a:t>
            </a:fld>
            <a:endParaRPr lang="en-US"/>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8300" y="304798"/>
            <a:ext cx="5867400" cy="5742719"/>
          </a:xfrm>
          <a:prstGeom prst="rect">
            <a:avLst/>
          </a:prstGeom>
          <a:noFill/>
          <a:ln>
            <a:noFill/>
          </a:ln>
          <a:effectLst>
            <a:outerShdw blurRad="533400" dist="38100" dir="2700000" sx="102000" sy="102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8831983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Notes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Here’s why </a:t>
            </a:r>
            <a:r>
              <a:rPr lang="en-US" b="1" dirty="0" smtClean="0"/>
              <a:t>q</a:t>
            </a:r>
            <a:r>
              <a:rPr lang="en-US" i="1" baseline="30000" dirty="0" smtClean="0"/>
              <a:t>t</a:t>
            </a:r>
            <a:r>
              <a:rPr lang="en-US" dirty="0" smtClean="0"/>
              <a:t> interpolates from the identity quaternion to </a:t>
            </a:r>
            <a:r>
              <a:rPr lang="en-US" b="1" dirty="0" smtClean="0"/>
              <a:t>q</a:t>
            </a:r>
            <a:r>
              <a:rPr lang="en-US" dirty="0" smtClean="0"/>
              <a:t> as </a:t>
            </a:r>
            <a:r>
              <a:rPr lang="en-US" i="1" dirty="0" smtClean="0"/>
              <a:t>t</a:t>
            </a:r>
            <a:r>
              <a:rPr lang="en-US" dirty="0" smtClean="0"/>
              <a:t> varies from 0 to 1.</a:t>
            </a:r>
          </a:p>
          <a:p>
            <a:pPr lvl="1"/>
            <a:r>
              <a:rPr lang="en-US" dirty="0" smtClean="0"/>
              <a:t>The log operation essentially converts the quaternion to exponential map format. (Except for a factor of 2.) </a:t>
            </a:r>
          </a:p>
          <a:p>
            <a:pPr lvl="1"/>
            <a:r>
              <a:rPr lang="en-US" dirty="0" smtClean="0"/>
              <a:t>Then, when we perform the scalar multiplication by the exponent </a:t>
            </a:r>
            <a:r>
              <a:rPr lang="en-US" i="1" dirty="0" smtClean="0"/>
              <a:t>t</a:t>
            </a:r>
            <a:r>
              <a:rPr lang="en-US" dirty="0" smtClean="0"/>
              <a:t>, the effect is to multiply the angle by </a:t>
            </a:r>
            <a:r>
              <a:rPr lang="en-US" i="1" dirty="0" smtClean="0"/>
              <a:t>t</a:t>
            </a:r>
            <a:r>
              <a:rPr lang="en-US" dirty="0" smtClean="0"/>
              <a:t>. </a:t>
            </a:r>
          </a:p>
          <a:p>
            <a:pPr lvl="1"/>
            <a:r>
              <a:rPr lang="en-US" dirty="0" smtClean="0"/>
              <a:t>Finally, the exp undoes what the log operation did, recalculating the new </a:t>
            </a:r>
            <a:r>
              <a:rPr lang="en-US" i="1" dirty="0" smtClean="0"/>
              <a:t>w</a:t>
            </a:r>
            <a:r>
              <a:rPr lang="en-US" dirty="0" smtClean="0"/>
              <a:t> and </a:t>
            </a:r>
            <a:r>
              <a:rPr lang="en-US" b="1" dirty="0" smtClean="0"/>
              <a:t>v</a:t>
            </a:r>
            <a:r>
              <a:rPr lang="en-US" dirty="0" smtClean="0"/>
              <a:t> from the exponential vector. </a:t>
            </a:r>
          </a:p>
          <a:p>
            <a:r>
              <a:rPr lang="en-US" dirty="0" smtClean="0"/>
              <a:t>Direct implementation of the formula </a:t>
            </a:r>
            <a:r>
              <a:rPr lang="en-US" b="1" dirty="0" smtClean="0"/>
              <a:t>q</a:t>
            </a:r>
            <a:r>
              <a:rPr lang="en-US" i="1" baseline="30000" dirty="0" smtClean="0"/>
              <a:t>t</a:t>
            </a:r>
            <a:r>
              <a:rPr lang="en-US" dirty="0" smtClean="0"/>
              <a:t> = exp (</a:t>
            </a:r>
            <a:r>
              <a:rPr lang="en-US" i="1" dirty="0" smtClean="0"/>
              <a:t>t</a:t>
            </a:r>
            <a:r>
              <a:rPr lang="en-US" dirty="0" smtClean="0"/>
              <a:t> log </a:t>
            </a:r>
            <a:r>
              <a:rPr lang="en-US" b="1" dirty="0" smtClean="0"/>
              <a:t>q</a:t>
            </a:r>
            <a:r>
              <a:rPr lang="en-US" dirty="0" smtClean="0"/>
              <a:t>) as an algorithm for computing </a:t>
            </a:r>
            <a:r>
              <a:rPr lang="en-US" b="1" dirty="0" smtClean="0"/>
              <a:t>q</a:t>
            </a:r>
            <a:r>
              <a:rPr lang="en-US" i="1" baseline="30000" dirty="0" smtClean="0"/>
              <a:t>t</a:t>
            </a:r>
            <a:r>
              <a:rPr lang="en-US" dirty="0" smtClean="0"/>
              <a:t> can give rise to code that is more complicated than necessary.</a:t>
            </a:r>
          </a:p>
          <a:p>
            <a:r>
              <a:rPr lang="en-US" dirty="0" smtClean="0"/>
              <a:t>Instead of working with a single exponential-map-like quantity like the formula tells us to, we will break out the axis and half-angle separately.</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130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131</a:t>
            </a:fld>
            <a:endParaRPr lang="en-US"/>
          </a:p>
        </p:txBody>
      </p:sp>
      <p:pic>
        <p:nvPicPr>
          <p:cNvPr id="1027" name="Picture 3"/>
          <p:cNvPicPr>
            <a:picLocks noChangeAspect="1" noChangeArrowheads="1"/>
          </p:cNvPicPr>
          <p:nvPr/>
        </p:nvPicPr>
        <p:blipFill>
          <a:blip r:embed="rId2" cstate="print"/>
          <a:srcRect/>
          <a:stretch>
            <a:fillRect/>
          </a:stretch>
        </p:blipFill>
        <p:spPr bwMode="auto">
          <a:xfrm>
            <a:off x="1066800" y="381000"/>
            <a:ext cx="7086600" cy="5596381"/>
          </a:xfrm>
          <a:prstGeom prst="rect">
            <a:avLst/>
          </a:prstGeom>
          <a:noFill/>
          <a:ln w="9525">
            <a:noFill/>
            <a:miter lim="800000"/>
            <a:headEnd/>
            <a:tailEnd/>
          </a:ln>
          <a:effectLst>
            <a:outerShdw blurRad="2540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About Code 1</a:t>
            </a:r>
            <a:endParaRPr lang="en-US" dirty="0"/>
          </a:p>
        </p:txBody>
      </p:sp>
      <p:sp>
        <p:nvSpPr>
          <p:cNvPr id="3" name="Content Placeholder 2"/>
          <p:cNvSpPr>
            <a:spLocks noGrp="1"/>
          </p:cNvSpPr>
          <p:nvPr>
            <p:ph idx="1"/>
          </p:nvPr>
        </p:nvSpPr>
        <p:spPr>
          <a:xfrm>
            <a:off x="457200" y="1600201"/>
            <a:ext cx="3429000" cy="4495799"/>
          </a:xfrm>
        </p:spPr>
        <p:txBody>
          <a:bodyPr>
            <a:normAutofit/>
          </a:bodyPr>
          <a:lstStyle/>
          <a:p>
            <a:pPr marL="0" indent="0">
              <a:buNone/>
            </a:pPr>
            <a:r>
              <a:rPr lang="en-US" dirty="0" smtClean="0"/>
              <a:t>The check for the identity quaternion is necessary since a value of w = 1 would cause the computation of </a:t>
            </a:r>
            <a:r>
              <a:rPr lang="en-US" dirty="0" err="1" smtClean="0"/>
              <a:t>mult</a:t>
            </a:r>
            <a:r>
              <a:rPr lang="en-US" dirty="0" smtClean="0"/>
              <a:t> to divide by zero.</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132</a:t>
            </a:fld>
            <a:endParaRPr lang="en-US"/>
          </a:p>
        </p:txBody>
      </p:sp>
      <p:pic>
        <p:nvPicPr>
          <p:cNvPr id="2050" name="Picture 2"/>
          <p:cNvPicPr>
            <a:picLocks noChangeAspect="1" noChangeArrowheads="1"/>
          </p:cNvPicPr>
          <p:nvPr/>
        </p:nvPicPr>
        <p:blipFill>
          <a:blip r:embed="rId2" cstate="print"/>
          <a:srcRect/>
          <a:stretch>
            <a:fillRect/>
          </a:stretch>
        </p:blipFill>
        <p:spPr bwMode="auto">
          <a:xfrm>
            <a:off x="4185931" y="1752600"/>
            <a:ext cx="4624693" cy="3657600"/>
          </a:xfrm>
          <a:prstGeom prst="rect">
            <a:avLst/>
          </a:prstGeom>
          <a:noFill/>
          <a:ln w="9525">
            <a:noFill/>
            <a:miter lim="800000"/>
            <a:headEnd/>
            <a:tailEnd/>
          </a:ln>
          <a:effectLst>
            <a:outerShdw blurRad="2286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About Code 2</a:t>
            </a:r>
            <a:endParaRPr lang="en-US" dirty="0"/>
          </a:p>
        </p:txBody>
      </p:sp>
      <p:sp>
        <p:nvSpPr>
          <p:cNvPr id="3" name="Content Placeholder 2"/>
          <p:cNvSpPr>
            <a:spLocks noGrp="1"/>
          </p:cNvSpPr>
          <p:nvPr>
            <p:ph idx="1"/>
          </p:nvPr>
        </p:nvSpPr>
        <p:spPr>
          <a:xfrm>
            <a:off x="457200" y="1600201"/>
            <a:ext cx="3429000" cy="4419599"/>
          </a:xfrm>
        </p:spPr>
        <p:txBody>
          <a:bodyPr>
            <a:normAutofit fontScale="92500" lnSpcReduction="10000"/>
          </a:bodyPr>
          <a:lstStyle/>
          <a:p>
            <a:pPr marL="0" indent="0">
              <a:buNone/>
            </a:pPr>
            <a:r>
              <a:rPr lang="en-US" dirty="0" smtClean="0"/>
              <a:t>Raising an identity quaternion to any power results in the identity quaternion, so if we detect an identity quaternion on input, we simply ignore the exponent and return the original quaternion.</a:t>
            </a:r>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133</a:t>
            </a:fld>
            <a:endParaRPr lang="en-US"/>
          </a:p>
        </p:txBody>
      </p:sp>
      <p:pic>
        <p:nvPicPr>
          <p:cNvPr id="8" name="Picture 2"/>
          <p:cNvPicPr>
            <a:picLocks noChangeAspect="1" noChangeArrowheads="1"/>
          </p:cNvPicPr>
          <p:nvPr/>
        </p:nvPicPr>
        <p:blipFill>
          <a:blip r:embed="rId2" cstate="print"/>
          <a:srcRect/>
          <a:stretch>
            <a:fillRect/>
          </a:stretch>
        </p:blipFill>
        <p:spPr bwMode="auto">
          <a:xfrm>
            <a:off x="4191000" y="1752600"/>
            <a:ext cx="4528346" cy="3581400"/>
          </a:xfrm>
          <a:prstGeom prst="rect">
            <a:avLst/>
          </a:prstGeom>
          <a:noFill/>
          <a:ln w="9525">
            <a:noFill/>
            <a:miter lim="800000"/>
            <a:headEnd/>
            <a:tailEnd/>
          </a:ln>
          <a:effectLst>
            <a:outerShdw blurRad="1778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About Code 3</a:t>
            </a:r>
            <a:endParaRPr lang="en-US" dirty="0"/>
          </a:p>
        </p:txBody>
      </p:sp>
      <p:sp>
        <p:nvSpPr>
          <p:cNvPr id="3" name="Content Placeholder 2"/>
          <p:cNvSpPr>
            <a:spLocks noGrp="1"/>
          </p:cNvSpPr>
          <p:nvPr>
            <p:ph idx="1"/>
          </p:nvPr>
        </p:nvSpPr>
        <p:spPr>
          <a:xfrm>
            <a:off x="457200" y="1600200"/>
            <a:ext cx="3657600" cy="4495800"/>
          </a:xfrm>
        </p:spPr>
        <p:txBody>
          <a:bodyPr>
            <a:normAutofit fontScale="85000" lnSpcReduction="10000"/>
          </a:bodyPr>
          <a:lstStyle/>
          <a:p>
            <a:pPr marL="0" indent="0">
              <a:buNone/>
            </a:pPr>
            <a:r>
              <a:rPr lang="en-US" dirty="0" smtClean="0"/>
              <a:t>We use the </a:t>
            </a:r>
            <a:r>
              <a:rPr lang="en-US" dirty="0" err="1" smtClean="0"/>
              <a:t>arccos</a:t>
            </a:r>
            <a:r>
              <a:rPr lang="en-US" dirty="0" smtClean="0"/>
              <a:t> function, which always returns a positive angle, to compute alpha. Any quaternion can be interpreted as having a positive angle of rotation, since negative rotation is the same as positive rotation about the opposite axis.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134</a:t>
            </a:fld>
            <a:endParaRPr lang="en-US"/>
          </a:p>
        </p:txBody>
      </p:sp>
      <p:pic>
        <p:nvPicPr>
          <p:cNvPr id="8" name="Picture 3"/>
          <p:cNvPicPr>
            <a:picLocks noChangeAspect="1" noChangeArrowheads="1"/>
          </p:cNvPicPr>
          <p:nvPr/>
        </p:nvPicPr>
        <p:blipFill>
          <a:blip r:embed="rId2" cstate="print"/>
          <a:srcRect/>
          <a:stretch>
            <a:fillRect/>
          </a:stretch>
        </p:blipFill>
        <p:spPr bwMode="auto">
          <a:xfrm>
            <a:off x="4130558" y="1905000"/>
            <a:ext cx="4624694" cy="3657600"/>
          </a:xfrm>
          <a:prstGeom prst="rect">
            <a:avLst/>
          </a:prstGeom>
          <a:noFill/>
          <a:ln w="9525">
            <a:noFill/>
            <a:miter lim="800000"/>
            <a:headEnd/>
            <a:tailEnd/>
          </a:ln>
          <a:effectLst>
            <a:outerShdw blurRad="1651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Quaternion Interpolation</a:t>
            </a:r>
            <a:endParaRPr lang="en-US" dirty="0"/>
          </a:p>
        </p:txBody>
      </p:sp>
      <p:sp>
        <p:nvSpPr>
          <p:cNvPr id="3" name="Content Placeholder 2"/>
          <p:cNvSpPr>
            <a:spLocks noGrp="1"/>
          </p:cNvSpPr>
          <p:nvPr>
            <p:ph idx="1"/>
          </p:nvPr>
        </p:nvSpPr>
        <p:spPr/>
        <p:txBody>
          <a:bodyPr>
            <a:normAutofit lnSpcReduction="10000"/>
          </a:bodyPr>
          <a:lstStyle/>
          <a:p>
            <a:r>
              <a:rPr lang="en-US" dirty="0" smtClean="0"/>
              <a:t>The </a:t>
            </a:r>
            <a:r>
              <a:rPr lang="en-US" i="1" dirty="0" smtClean="0"/>
              <a:t>raison </a:t>
            </a:r>
            <a:r>
              <a:rPr lang="en-US" i="1" dirty="0" err="1" smtClean="0"/>
              <a:t>d'etre</a:t>
            </a:r>
            <a:r>
              <a:rPr lang="en-US" i="1" dirty="0" smtClean="0"/>
              <a:t> </a:t>
            </a:r>
            <a:r>
              <a:rPr lang="en-US" dirty="0" smtClean="0"/>
              <a:t>of </a:t>
            </a:r>
            <a:r>
              <a:rPr lang="en-US" dirty="0" err="1" smtClean="0"/>
              <a:t>quaternions</a:t>
            </a:r>
            <a:r>
              <a:rPr lang="en-US" dirty="0" smtClean="0"/>
              <a:t> in games and graphics today is an operation known as </a:t>
            </a:r>
            <a:r>
              <a:rPr lang="en-US" i="1" dirty="0" err="1" smtClean="0"/>
              <a:t>slerp</a:t>
            </a:r>
            <a:r>
              <a:rPr lang="en-US" dirty="0" smtClean="0"/>
              <a:t>, which stands for </a:t>
            </a:r>
            <a:r>
              <a:rPr lang="en-US" b="1" u="sng" dirty="0" smtClean="0"/>
              <a:t>s</a:t>
            </a:r>
            <a:r>
              <a:rPr lang="en-US" dirty="0" smtClean="0"/>
              <a:t>pherical </a:t>
            </a:r>
            <a:r>
              <a:rPr lang="en-US" b="1" u="sng" dirty="0" smtClean="0"/>
              <a:t>l</a:t>
            </a:r>
            <a:r>
              <a:rPr lang="en-US" dirty="0" smtClean="0"/>
              <a:t>inear int</a:t>
            </a:r>
            <a:r>
              <a:rPr lang="en-US" b="1" u="sng" dirty="0" smtClean="0"/>
              <a:t>erp</a:t>
            </a:r>
            <a:r>
              <a:rPr lang="en-US" dirty="0" smtClean="0"/>
              <a:t>olation.</a:t>
            </a:r>
          </a:p>
          <a:p>
            <a:r>
              <a:rPr lang="en-US" dirty="0" err="1" smtClean="0"/>
              <a:t>Slerp</a:t>
            </a:r>
            <a:r>
              <a:rPr lang="en-US" dirty="0" smtClean="0"/>
              <a:t> allows us to smoothly interpolate between two orientations while avoiding all the problems that plagued interpolation of Euler angles.</a:t>
            </a:r>
          </a:p>
          <a:p>
            <a:r>
              <a:rPr lang="en-US" dirty="0" err="1" smtClean="0"/>
              <a:t>Slerp</a:t>
            </a:r>
            <a:r>
              <a:rPr lang="en-US" dirty="0" smtClean="0"/>
              <a:t> is a ternary operator, meaning it accepts three operands, 2 </a:t>
            </a:r>
            <a:r>
              <a:rPr lang="en-US" dirty="0" err="1" smtClean="0"/>
              <a:t>quaternions</a:t>
            </a:r>
            <a:r>
              <a:rPr lang="en-US" dirty="0" smtClean="0"/>
              <a:t> and a scalar.</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135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Slerp</a:t>
            </a:r>
            <a:r>
              <a:rPr lang="en-US" dirty="0" smtClean="0"/>
              <a:t> Function</a:t>
            </a:r>
            <a:endParaRPr lang="en-US" dirty="0"/>
          </a:p>
        </p:txBody>
      </p:sp>
      <p:sp>
        <p:nvSpPr>
          <p:cNvPr id="3" name="Content Placeholder 2"/>
          <p:cNvSpPr>
            <a:spLocks noGrp="1"/>
          </p:cNvSpPr>
          <p:nvPr>
            <p:ph idx="1"/>
          </p:nvPr>
        </p:nvSpPr>
        <p:spPr/>
        <p:txBody>
          <a:bodyPr>
            <a:normAutofit/>
          </a:bodyPr>
          <a:lstStyle/>
          <a:p>
            <a:r>
              <a:rPr lang="en-US" dirty="0" smtClean="0"/>
              <a:t>The first two operands the two </a:t>
            </a:r>
            <a:r>
              <a:rPr lang="en-US" dirty="0" err="1" smtClean="0"/>
              <a:t>quaternions</a:t>
            </a:r>
            <a:r>
              <a:rPr lang="en-US" dirty="0" smtClean="0"/>
              <a:t> </a:t>
            </a:r>
            <a:r>
              <a:rPr lang="en-US" b="1" dirty="0" smtClean="0"/>
              <a:t>q</a:t>
            </a:r>
            <a:r>
              <a:rPr lang="en-US" baseline="-25000" dirty="0" smtClean="0"/>
              <a:t>0</a:t>
            </a:r>
            <a:r>
              <a:rPr lang="en-US" dirty="0" smtClean="0"/>
              <a:t> and </a:t>
            </a:r>
            <a:r>
              <a:rPr lang="en-US" b="1" dirty="0" smtClean="0"/>
              <a:t>q</a:t>
            </a:r>
            <a:r>
              <a:rPr lang="en-US" baseline="-25000" dirty="0" smtClean="0"/>
              <a:t>1</a:t>
            </a:r>
            <a:r>
              <a:rPr lang="en-US" dirty="0" smtClean="0"/>
              <a:t> between which we wish to interpolate. </a:t>
            </a:r>
          </a:p>
          <a:p>
            <a:r>
              <a:rPr lang="en-US" dirty="0" smtClean="0"/>
              <a:t>The third operand is the interpolation parameter, a real number </a:t>
            </a:r>
            <a:r>
              <a:rPr lang="en-US" i="1" dirty="0" smtClean="0"/>
              <a:t>t </a:t>
            </a:r>
            <a:r>
              <a:rPr lang="en-US" dirty="0" smtClean="0"/>
              <a:t>such that 0 ≤ </a:t>
            </a:r>
            <a:r>
              <a:rPr lang="en-US" i="1" dirty="0" smtClean="0"/>
              <a:t>t</a:t>
            </a:r>
            <a:r>
              <a:rPr lang="en-US" dirty="0" smtClean="0"/>
              <a:t> ≤ 1.</a:t>
            </a:r>
          </a:p>
          <a:p>
            <a:r>
              <a:rPr lang="en-US" dirty="0" smtClean="0"/>
              <a:t>As </a:t>
            </a:r>
            <a:r>
              <a:rPr lang="en-US" i="1" dirty="0" smtClean="0"/>
              <a:t>t</a:t>
            </a:r>
            <a:r>
              <a:rPr lang="en-US" dirty="0" smtClean="0"/>
              <a:t> varies from 0 to 1, the </a:t>
            </a:r>
            <a:r>
              <a:rPr lang="en-US" dirty="0" err="1" smtClean="0"/>
              <a:t>slerp</a:t>
            </a:r>
            <a:r>
              <a:rPr lang="en-US" dirty="0" smtClean="0"/>
              <a:t> function </a:t>
            </a:r>
            <a:r>
              <a:rPr lang="en-US" dirty="0" err="1" smtClean="0"/>
              <a:t>slerp</a:t>
            </a:r>
            <a:r>
              <a:rPr lang="en-US" dirty="0" smtClean="0"/>
              <a:t>(</a:t>
            </a:r>
            <a:r>
              <a:rPr lang="en-US" b="1" dirty="0" smtClean="0"/>
              <a:t>q</a:t>
            </a:r>
            <a:r>
              <a:rPr lang="en-US" baseline="-25000" dirty="0" smtClean="0"/>
              <a:t>0</a:t>
            </a:r>
            <a:r>
              <a:rPr lang="en-US" dirty="0" smtClean="0"/>
              <a:t>, </a:t>
            </a:r>
            <a:r>
              <a:rPr lang="en-US" b="1" dirty="0" smtClean="0"/>
              <a:t>q</a:t>
            </a:r>
            <a:r>
              <a:rPr lang="en-US" baseline="-25000" dirty="0" smtClean="0"/>
              <a:t>1</a:t>
            </a:r>
            <a:r>
              <a:rPr lang="en-US" dirty="0" smtClean="0"/>
              <a:t>, </a:t>
            </a:r>
            <a:r>
              <a:rPr lang="en-US" i="1" dirty="0" smtClean="0"/>
              <a:t>t</a:t>
            </a:r>
            <a:r>
              <a:rPr lang="en-US" dirty="0" smtClean="0"/>
              <a:t>) will return an orientation that interpolates from </a:t>
            </a:r>
            <a:r>
              <a:rPr lang="en-US" b="1" dirty="0" smtClean="0"/>
              <a:t>q</a:t>
            </a:r>
            <a:r>
              <a:rPr lang="en-US" baseline="-25000" dirty="0" smtClean="0"/>
              <a:t>0</a:t>
            </a:r>
            <a:r>
              <a:rPr lang="en-US" dirty="0" smtClean="0"/>
              <a:t> to </a:t>
            </a:r>
            <a:r>
              <a:rPr lang="en-US" b="1" dirty="0" smtClean="0"/>
              <a:t>q</a:t>
            </a:r>
            <a:r>
              <a:rPr lang="en-US" baseline="-25000" dirty="0" smtClean="0"/>
              <a:t>1</a:t>
            </a:r>
            <a:r>
              <a:rPr lang="en-US" dirty="0" smtClean="0"/>
              <a:t> by fraction </a:t>
            </a:r>
            <a:r>
              <a:rPr lang="en-US" i="1" dirty="0" smtClean="0"/>
              <a:t>t</a:t>
            </a:r>
            <a:r>
              <a:rPr lang="en-US" dirty="0" smtClean="0"/>
              <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136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Scalar Linear Interpolation</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smtClean="0"/>
              <a:t>To interpolate between two scalar values </a:t>
            </a:r>
            <a:r>
              <a:rPr lang="en-US" i="1" dirty="0" smtClean="0"/>
              <a:t>a</a:t>
            </a:r>
            <a:r>
              <a:rPr lang="en-US" baseline="-25000" dirty="0" smtClean="0"/>
              <a:t>0</a:t>
            </a:r>
            <a:r>
              <a:rPr lang="en-US" dirty="0" smtClean="0"/>
              <a:t> and </a:t>
            </a:r>
            <a:r>
              <a:rPr lang="en-US" i="1" dirty="0" smtClean="0"/>
              <a:t>a</a:t>
            </a:r>
            <a:r>
              <a:rPr lang="en-US" baseline="-25000" dirty="0" smtClean="0"/>
              <a:t>1</a:t>
            </a:r>
            <a:r>
              <a:rPr lang="en-US" dirty="0" smtClean="0"/>
              <a:t>, use the standard linear interpolation formula:</a:t>
            </a:r>
          </a:p>
          <a:p>
            <a:pPr algn="ctr">
              <a:buNone/>
            </a:pPr>
            <a:r>
              <a:rPr lang="en-US" dirty="0" err="1" smtClean="0"/>
              <a:t>Δ</a:t>
            </a:r>
            <a:r>
              <a:rPr lang="en-US" i="1" dirty="0" err="1" smtClean="0"/>
              <a:t>a</a:t>
            </a:r>
            <a:r>
              <a:rPr lang="en-US" dirty="0" smtClean="0"/>
              <a:t> = </a:t>
            </a:r>
            <a:r>
              <a:rPr lang="en-US" i="1" dirty="0" smtClean="0"/>
              <a:t>a</a:t>
            </a:r>
            <a:r>
              <a:rPr lang="en-US" baseline="-25000" dirty="0" smtClean="0"/>
              <a:t>1</a:t>
            </a:r>
            <a:r>
              <a:rPr lang="en-US" dirty="0" smtClean="0"/>
              <a:t> – </a:t>
            </a:r>
            <a:r>
              <a:rPr lang="en-US" i="1" dirty="0" smtClean="0"/>
              <a:t>a</a:t>
            </a:r>
            <a:r>
              <a:rPr lang="en-US" baseline="-25000" dirty="0" smtClean="0"/>
              <a:t>0</a:t>
            </a:r>
            <a:endParaRPr lang="en-US" dirty="0" smtClean="0"/>
          </a:p>
          <a:p>
            <a:pPr algn="ctr">
              <a:buNone/>
            </a:pPr>
            <a:r>
              <a:rPr lang="en-US" dirty="0" smtClean="0"/>
              <a:t>lerp(</a:t>
            </a:r>
            <a:r>
              <a:rPr lang="en-US" i="1" dirty="0" smtClean="0"/>
              <a:t>a</a:t>
            </a:r>
            <a:r>
              <a:rPr lang="en-US" baseline="-25000" dirty="0" smtClean="0"/>
              <a:t>0</a:t>
            </a:r>
            <a:r>
              <a:rPr lang="en-US" dirty="0" smtClean="0"/>
              <a:t>, </a:t>
            </a:r>
            <a:r>
              <a:rPr lang="en-US" i="1" dirty="0" smtClean="0"/>
              <a:t>a</a:t>
            </a:r>
            <a:r>
              <a:rPr lang="en-US" baseline="-25000" dirty="0" smtClean="0"/>
              <a:t>1</a:t>
            </a:r>
            <a:r>
              <a:rPr lang="en-US" dirty="0" smtClean="0"/>
              <a:t>, </a:t>
            </a:r>
            <a:r>
              <a:rPr lang="en-US" i="1" dirty="0" smtClean="0"/>
              <a:t>t</a:t>
            </a:r>
            <a:r>
              <a:rPr lang="en-US" dirty="0" smtClean="0"/>
              <a:t>) = </a:t>
            </a:r>
            <a:r>
              <a:rPr lang="en-US" i="1" dirty="0" smtClean="0"/>
              <a:t>a</a:t>
            </a:r>
            <a:r>
              <a:rPr lang="en-US" baseline="-25000" dirty="0" smtClean="0"/>
              <a:t>0</a:t>
            </a:r>
            <a:r>
              <a:rPr lang="en-US" dirty="0" smtClean="0"/>
              <a:t> + </a:t>
            </a:r>
            <a:r>
              <a:rPr lang="en-US" i="1" dirty="0" err="1" smtClean="0"/>
              <a:t>t</a:t>
            </a:r>
            <a:r>
              <a:rPr lang="en-US" dirty="0" err="1" smtClean="0"/>
              <a:t>.Δ</a:t>
            </a:r>
            <a:r>
              <a:rPr lang="en-US" i="1" dirty="0" err="1" smtClean="0"/>
              <a:t>a</a:t>
            </a:r>
            <a:endParaRPr lang="en-US" i="1" dirty="0" smtClean="0"/>
          </a:p>
          <a:p>
            <a:pPr>
              <a:buNone/>
            </a:pPr>
            <a:r>
              <a:rPr lang="en-US" dirty="0" smtClean="0"/>
              <a:t>This requires three basic steps:</a:t>
            </a:r>
          </a:p>
          <a:p>
            <a:pPr marL="514350" indent="-514350">
              <a:buFont typeface="+mj-lt"/>
              <a:buAutoNum type="arabicPeriod"/>
            </a:pPr>
            <a:r>
              <a:rPr lang="en-US" dirty="0" smtClean="0"/>
              <a:t>Compute the difference between the two values</a:t>
            </a:r>
          </a:p>
          <a:p>
            <a:pPr marL="514350" indent="-514350">
              <a:buFont typeface="+mj-lt"/>
              <a:buAutoNum type="arabicPeriod"/>
            </a:pPr>
            <a:r>
              <a:rPr lang="en-US" dirty="0" smtClean="0"/>
              <a:t>Take a fraction of this difference</a:t>
            </a:r>
          </a:p>
          <a:p>
            <a:pPr marL="514350" indent="-514350">
              <a:buFont typeface="+mj-lt"/>
              <a:buAutoNum type="arabicPeriod"/>
            </a:pPr>
            <a:r>
              <a:rPr lang="en-US" dirty="0" smtClean="0"/>
              <a:t>Take the first value and adjust it by this fraction of the difference.</a:t>
            </a:r>
            <a:endParaRPr lang="en-US" i="1" dirty="0" smtClean="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137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Slerp</a:t>
            </a:r>
            <a:r>
              <a:rPr lang="en-US" dirty="0" smtClean="0"/>
              <a:t> By Analogy to Lerp</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We use the same idea to interpolate between orientations. Recall that quaternion multiplication reads right-to-left.</a:t>
            </a:r>
          </a:p>
          <a:p>
            <a:pPr marL="514350" indent="-514350">
              <a:buFont typeface="+mj-lt"/>
              <a:buAutoNum type="arabicPeriod"/>
            </a:pPr>
            <a:r>
              <a:rPr lang="en-US" dirty="0" smtClean="0"/>
              <a:t>Compute the difference between the two values. The angular displacement from </a:t>
            </a:r>
            <a:r>
              <a:rPr lang="en-US" b="1" dirty="0" smtClean="0"/>
              <a:t>q</a:t>
            </a:r>
            <a:r>
              <a:rPr lang="en-US" baseline="-25000" dirty="0" smtClean="0"/>
              <a:t>0</a:t>
            </a:r>
            <a:r>
              <a:rPr lang="en-US" dirty="0" smtClean="0"/>
              <a:t> to </a:t>
            </a:r>
            <a:r>
              <a:rPr lang="en-US" b="1" dirty="0" smtClean="0"/>
              <a:t>q</a:t>
            </a:r>
            <a:r>
              <a:rPr lang="en-US" baseline="-25000" dirty="0" smtClean="0"/>
              <a:t>1</a:t>
            </a:r>
            <a:r>
              <a:rPr lang="en-US" dirty="0" smtClean="0"/>
              <a:t> is given by </a:t>
            </a:r>
          </a:p>
          <a:p>
            <a:pPr marL="514350" indent="-514350" algn="ctr">
              <a:buNone/>
            </a:pPr>
            <a:r>
              <a:rPr lang="el-GR" dirty="0" smtClean="0"/>
              <a:t>Δ</a:t>
            </a:r>
            <a:r>
              <a:rPr lang="en-US" b="1" dirty="0" smtClean="0"/>
              <a:t>q</a:t>
            </a:r>
            <a:r>
              <a:rPr lang="en-US" dirty="0" smtClean="0"/>
              <a:t> = </a:t>
            </a:r>
            <a:r>
              <a:rPr lang="en-US" b="1" dirty="0" smtClean="0"/>
              <a:t>q</a:t>
            </a:r>
            <a:r>
              <a:rPr lang="en-US" baseline="-25000" dirty="0" smtClean="0"/>
              <a:t>1</a:t>
            </a:r>
            <a:r>
              <a:rPr lang="en-US" b="1" dirty="0" smtClean="0"/>
              <a:t>q</a:t>
            </a:r>
            <a:r>
              <a:rPr lang="en-US" baseline="-25000" dirty="0" smtClean="0"/>
              <a:t>0</a:t>
            </a:r>
            <a:r>
              <a:rPr lang="en-US" baseline="30000" dirty="0" smtClean="0"/>
              <a:t>-1</a:t>
            </a:r>
            <a:r>
              <a:rPr lang="en-US" dirty="0" smtClean="0"/>
              <a:t>.</a:t>
            </a:r>
            <a:endParaRPr lang="en-US" baseline="30000" dirty="0" smtClean="0"/>
          </a:p>
          <a:p>
            <a:pPr marL="514350" indent="-514350">
              <a:buFont typeface="+mj-lt"/>
              <a:buAutoNum type="arabicPeriod" startAt="2"/>
            </a:pPr>
            <a:r>
              <a:rPr lang="en-US" dirty="0" smtClean="0"/>
              <a:t>Take a fraction of this difference using quaternion exponentiation. The fraction of the difference is given by</a:t>
            </a:r>
          </a:p>
          <a:p>
            <a:pPr marL="514350" indent="-514350" algn="ctr">
              <a:buNone/>
            </a:pPr>
            <a:r>
              <a:rPr lang="en-US" dirty="0" smtClean="0"/>
              <a:t>(</a:t>
            </a:r>
            <a:r>
              <a:rPr lang="el-GR" dirty="0" smtClean="0"/>
              <a:t>Δ</a:t>
            </a:r>
            <a:r>
              <a:rPr lang="en-US" b="1" dirty="0" smtClean="0"/>
              <a:t>q</a:t>
            </a:r>
            <a:r>
              <a:rPr lang="en-US" dirty="0" smtClean="0"/>
              <a:t>)</a:t>
            </a:r>
            <a:r>
              <a:rPr lang="en-US" i="1" baseline="30000" dirty="0" smtClean="0"/>
              <a:t>t</a:t>
            </a:r>
            <a:r>
              <a:rPr lang="en-US" dirty="0" smtClean="0"/>
              <a:t>.</a:t>
            </a:r>
            <a:endParaRPr lang="en-US" i="1" baseline="30000" dirty="0" smtClean="0"/>
          </a:p>
          <a:p>
            <a:pPr marL="514350" indent="-514350">
              <a:buFont typeface="+mj-lt"/>
              <a:buAutoNum type="arabicPeriod" startAt="3"/>
            </a:pPr>
            <a:r>
              <a:rPr lang="en-US" dirty="0" smtClean="0"/>
              <a:t>Take the original value and adjust it by this fraction of the difference by composing the angular displacements using quaternion multiplication, giving </a:t>
            </a:r>
          </a:p>
          <a:p>
            <a:pPr marL="514350" indent="-514350" algn="ctr">
              <a:buNone/>
            </a:pPr>
            <a:r>
              <a:rPr lang="en-US" dirty="0" smtClean="0"/>
              <a:t>(</a:t>
            </a:r>
            <a:r>
              <a:rPr lang="el-GR" dirty="0" smtClean="0"/>
              <a:t>Δ</a:t>
            </a:r>
            <a:r>
              <a:rPr lang="en-US" b="1" dirty="0" smtClean="0"/>
              <a:t>q</a:t>
            </a:r>
            <a:r>
              <a:rPr lang="en-US" dirty="0" smtClean="0"/>
              <a:t>)</a:t>
            </a:r>
            <a:r>
              <a:rPr lang="en-US" i="1" baseline="30000" dirty="0" smtClean="0"/>
              <a:t>t</a:t>
            </a:r>
            <a:r>
              <a:rPr lang="en-US" b="1" dirty="0" smtClean="0"/>
              <a:t> q</a:t>
            </a:r>
            <a:r>
              <a:rPr lang="en-US" baseline="-25000" dirty="0" smtClean="0"/>
              <a:t>0</a:t>
            </a:r>
            <a:r>
              <a:rPr lang="en-US" dirty="0" smtClean="0"/>
              <a:t>.</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138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Slerp</a:t>
            </a:r>
            <a:r>
              <a:rPr lang="en-US" dirty="0" smtClean="0"/>
              <a:t> Equation</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Putting these steps together,</a:t>
            </a:r>
          </a:p>
          <a:p>
            <a:pPr algn="ctr">
              <a:buNone/>
            </a:pPr>
            <a:r>
              <a:rPr lang="en-US" dirty="0" err="1" smtClean="0"/>
              <a:t>slerp</a:t>
            </a:r>
            <a:r>
              <a:rPr lang="en-US" dirty="0" smtClean="0"/>
              <a:t>(</a:t>
            </a:r>
            <a:r>
              <a:rPr lang="en-US" b="1" dirty="0" smtClean="0"/>
              <a:t>q</a:t>
            </a:r>
            <a:r>
              <a:rPr lang="en-US" baseline="-25000" dirty="0" smtClean="0"/>
              <a:t>0</a:t>
            </a:r>
            <a:r>
              <a:rPr lang="en-US" dirty="0" smtClean="0"/>
              <a:t>, </a:t>
            </a:r>
            <a:r>
              <a:rPr lang="en-US" b="1" dirty="0" smtClean="0"/>
              <a:t>q</a:t>
            </a:r>
            <a:r>
              <a:rPr lang="en-US" baseline="-25000" dirty="0" smtClean="0"/>
              <a:t>1</a:t>
            </a:r>
            <a:r>
              <a:rPr lang="en-US" dirty="0" smtClean="0"/>
              <a:t>, </a:t>
            </a:r>
            <a:r>
              <a:rPr lang="en-US" i="1" dirty="0" smtClean="0"/>
              <a:t>t</a:t>
            </a:r>
            <a:r>
              <a:rPr lang="en-US" dirty="0" smtClean="0"/>
              <a:t>) = (</a:t>
            </a:r>
            <a:r>
              <a:rPr lang="en-US" b="1" dirty="0" smtClean="0"/>
              <a:t>q</a:t>
            </a:r>
            <a:r>
              <a:rPr lang="en-US" baseline="-25000" dirty="0" smtClean="0"/>
              <a:t>1</a:t>
            </a:r>
            <a:r>
              <a:rPr lang="en-US" b="1" dirty="0" smtClean="0"/>
              <a:t>q</a:t>
            </a:r>
            <a:r>
              <a:rPr lang="en-US" baseline="-25000" dirty="0" smtClean="0"/>
              <a:t>0</a:t>
            </a:r>
            <a:r>
              <a:rPr lang="en-US" baseline="30000" dirty="0" smtClean="0"/>
              <a:t>-1</a:t>
            </a:r>
            <a:r>
              <a:rPr lang="en-US" dirty="0" smtClean="0"/>
              <a:t>)</a:t>
            </a:r>
            <a:r>
              <a:rPr lang="en-US" i="1" baseline="30000" dirty="0" smtClean="0"/>
              <a:t>t</a:t>
            </a:r>
            <a:r>
              <a:rPr lang="en-US" b="1" dirty="0" smtClean="0"/>
              <a:t> q</a:t>
            </a:r>
            <a:r>
              <a:rPr lang="en-US" baseline="-25000" dirty="0" smtClean="0"/>
              <a:t>0</a:t>
            </a:r>
            <a:r>
              <a:rPr lang="en-US" dirty="0" smtClean="0"/>
              <a:t>.</a:t>
            </a:r>
            <a:endParaRPr lang="en-US" baseline="-25000" dirty="0" smtClean="0"/>
          </a:p>
          <a:p>
            <a:r>
              <a:rPr lang="en-US" dirty="0" smtClean="0"/>
              <a:t>This is how </a:t>
            </a:r>
            <a:r>
              <a:rPr lang="en-US" dirty="0" err="1" smtClean="0"/>
              <a:t>slerp</a:t>
            </a:r>
            <a:r>
              <a:rPr lang="en-US" dirty="0" smtClean="0"/>
              <a:t> is computed in theory. In practice, a more efficient technique is used.</a:t>
            </a:r>
          </a:p>
          <a:p>
            <a:r>
              <a:rPr lang="en-US" dirty="0" smtClean="0"/>
              <a:t>We start by interpreting the </a:t>
            </a:r>
            <a:r>
              <a:rPr lang="en-US" dirty="0" err="1" smtClean="0"/>
              <a:t>quaternions</a:t>
            </a:r>
            <a:r>
              <a:rPr lang="en-US" dirty="0" smtClean="0"/>
              <a:t> as existing in a 4D space. We are only interested in unit </a:t>
            </a:r>
            <a:r>
              <a:rPr lang="en-US" dirty="0" err="1" smtClean="0"/>
              <a:t>quaternions</a:t>
            </a:r>
            <a:r>
              <a:rPr lang="en-US" dirty="0" smtClean="0"/>
              <a:t>, which live on the surface of a 4D </a:t>
            </a:r>
            <a:r>
              <a:rPr lang="en-US" dirty="0" err="1" smtClean="0"/>
              <a:t>hypersphere</a:t>
            </a:r>
            <a:r>
              <a:rPr lang="en-US" dirty="0" smtClean="0"/>
              <a:t>. </a:t>
            </a:r>
          </a:p>
          <a:p>
            <a:r>
              <a:rPr lang="en-US" dirty="0" smtClean="0"/>
              <a:t>We interpolate around the arc that connects the two </a:t>
            </a:r>
            <a:r>
              <a:rPr lang="en-US" dirty="0" err="1" smtClean="0"/>
              <a:t>quaternions</a:t>
            </a:r>
            <a:r>
              <a:rPr lang="en-US" dirty="0" smtClean="0"/>
              <a:t>, along the surface of the 4D </a:t>
            </a:r>
            <a:r>
              <a:rPr lang="en-US" dirty="0" err="1" smtClean="0"/>
              <a:t>hypersphere</a:t>
            </a:r>
            <a:r>
              <a:rPr lang="en-US" dirty="0" smtClean="0"/>
              <a:t>.</a:t>
            </a:r>
          </a:p>
          <a:p>
            <a:r>
              <a:rPr lang="en-US" dirty="0" smtClean="0"/>
              <a:t> Hence the name </a:t>
            </a:r>
            <a:r>
              <a:rPr lang="en-US" i="1" dirty="0" smtClean="0"/>
              <a:t>spherical linear interpolation</a:t>
            </a:r>
            <a:r>
              <a:rPr lang="en-US" dirty="0" smtClean="0"/>
              <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139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To Transpose or Not to Transpose? That is the Question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A legitimate question to ask is, why does the matrix contain the object space axes expressed using upright space coordinates? Why not the upright space axes expressed in object space coordinates?</a:t>
            </a:r>
          </a:p>
          <a:p>
            <a:r>
              <a:rPr lang="en-US" dirty="0" smtClean="0"/>
              <a:t>Another way to phrase this is: why did we choose to give a rotation matrix that transformed vectors from object space to upright space? Why not from upright space to object space?</a:t>
            </a:r>
          </a:p>
          <a:p>
            <a:r>
              <a:rPr lang="en-US" dirty="0" smtClean="0"/>
              <a:t>From a math perspective, this question is redundant. Because rotation matrices are orthogonal, their inverse is the same as their transpose. (Recall from Chapter 6.) </a:t>
            </a:r>
          </a:p>
          <a:p>
            <a:r>
              <a:rPr lang="en-US" dirty="0" smtClean="0"/>
              <a:t>Thus the decision is entirely a cosmetic one.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Visualize It in the Plane</a:t>
            </a:r>
            <a:endParaRPr lang="en-US" dirty="0"/>
          </a:p>
        </p:txBody>
      </p:sp>
      <p:sp>
        <p:nvSpPr>
          <p:cNvPr id="3" name="Content Placeholder 2"/>
          <p:cNvSpPr>
            <a:spLocks noGrp="1"/>
          </p:cNvSpPr>
          <p:nvPr>
            <p:ph idx="1"/>
          </p:nvPr>
        </p:nvSpPr>
        <p:spPr>
          <a:xfrm>
            <a:off x="457200" y="1600200"/>
            <a:ext cx="4648200" cy="4525963"/>
          </a:xfrm>
        </p:spPr>
        <p:txBody>
          <a:bodyPr>
            <a:normAutofit fontScale="85000" lnSpcReduction="20000"/>
          </a:bodyPr>
          <a:lstStyle/>
          <a:p>
            <a:r>
              <a:rPr lang="en-US" dirty="0" smtClean="0"/>
              <a:t>Given unit length 2D vectors </a:t>
            </a:r>
            <a:r>
              <a:rPr lang="en-US" b="1" dirty="0" smtClean="0"/>
              <a:t>v</a:t>
            </a:r>
            <a:r>
              <a:rPr lang="en-US" baseline="-25000" dirty="0" smtClean="0"/>
              <a:t>0</a:t>
            </a:r>
            <a:r>
              <a:rPr lang="en-US" dirty="0" smtClean="0"/>
              <a:t> and </a:t>
            </a:r>
            <a:r>
              <a:rPr lang="en-US" b="1" dirty="0" smtClean="0"/>
              <a:t>v</a:t>
            </a:r>
            <a:r>
              <a:rPr lang="en-US" baseline="-25000" dirty="0" smtClean="0"/>
              <a:t>1</a:t>
            </a:r>
            <a:r>
              <a:rPr lang="en-US" dirty="0" smtClean="0"/>
              <a:t>, compute </a:t>
            </a:r>
            <a:r>
              <a:rPr lang="en-US" b="1" dirty="0" err="1" smtClean="0"/>
              <a:t>v</a:t>
            </a:r>
            <a:r>
              <a:rPr lang="en-US" i="1" baseline="-25000" dirty="0" err="1" smtClean="0"/>
              <a:t>t</a:t>
            </a:r>
            <a:r>
              <a:rPr lang="en-US" dirty="0" smtClean="0"/>
              <a:t>, the result of smoothly interpolating around the arc by a fraction </a:t>
            </a:r>
            <a:r>
              <a:rPr lang="en-US" i="1" dirty="0" smtClean="0"/>
              <a:t>t</a:t>
            </a:r>
            <a:r>
              <a:rPr lang="en-US" dirty="0" smtClean="0"/>
              <a:t> of the distance from </a:t>
            </a:r>
            <a:r>
              <a:rPr lang="en-US" b="1" dirty="0" smtClean="0"/>
              <a:t>v</a:t>
            </a:r>
            <a:r>
              <a:rPr lang="en-US" baseline="-25000" dirty="0" smtClean="0"/>
              <a:t>0</a:t>
            </a:r>
            <a:r>
              <a:rPr lang="en-US" dirty="0" smtClean="0"/>
              <a:t> to </a:t>
            </a:r>
            <a:r>
              <a:rPr lang="en-US" b="1" dirty="0" smtClean="0"/>
              <a:t>v</a:t>
            </a:r>
            <a:r>
              <a:rPr lang="en-US" baseline="-25000" dirty="0" smtClean="0"/>
              <a:t>1</a:t>
            </a:r>
            <a:r>
              <a:rPr lang="en-US" dirty="0" smtClean="0"/>
              <a:t>, for some real number </a:t>
            </a:r>
            <a:r>
              <a:rPr lang="en-US" i="1" dirty="0" smtClean="0"/>
              <a:t>t </a:t>
            </a:r>
            <a:r>
              <a:rPr lang="en-US" dirty="0" smtClean="0"/>
              <a:t>such that 0 ≤ </a:t>
            </a:r>
            <a:r>
              <a:rPr lang="en-US" i="1" dirty="0" smtClean="0"/>
              <a:t>t </a:t>
            </a:r>
            <a:r>
              <a:rPr lang="en-US" dirty="0" smtClean="0"/>
              <a:t>≤ 1.</a:t>
            </a:r>
          </a:p>
          <a:p>
            <a:r>
              <a:rPr lang="en-US" dirty="0" smtClean="0"/>
              <a:t>If we let </a:t>
            </a:r>
            <a:r>
              <a:rPr lang="el-GR" dirty="0" smtClean="0"/>
              <a:t>ω</a:t>
            </a:r>
            <a:r>
              <a:rPr lang="en-US" dirty="0" smtClean="0"/>
              <a:t> be the angle intercepted by the arc from </a:t>
            </a:r>
            <a:r>
              <a:rPr lang="en-US" b="1" dirty="0" smtClean="0"/>
              <a:t>v</a:t>
            </a:r>
            <a:r>
              <a:rPr lang="en-US" baseline="-25000" dirty="0" smtClean="0"/>
              <a:t>0</a:t>
            </a:r>
            <a:r>
              <a:rPr lang="en-US" dirty="0" smtClean="0"/>
              <a:t> to </a:t>
            </a:r>
            <a:r>
              <a:rPr lang="en-US" b="1" dirty="0" smtClean="0"/>
              <a:t>v</a:t>
            </a:r>
            <a:r>
              <a:rPr lang="en-US" baseline="-25000" dirty="0" smtClean="0"/>
              <a:t>1</a:t>
            </a:r>
            <a:r>
              <a:rPr lang="en-US" dirty="0" smtClean="0"/>
              <a:t>, then </a:t>
            </a:r>
            <a:r>
              <a:rPr lang="en-US" b="1" dirty="0" err="1" smtClean="0"/>
              <a:t>v</a:t>
            </a:r>
            <a:r>
              <a:rPr lang="en-US" i="1" baseline="-25000" dirty="0" err="1" smtClean="0"/>
              <a:t>t</a:t>
            </a:r>
            <a:r>
              <a:rPr lang="en-US" dirty="0" smtClean="0"/>
              <a:t> is the result of rotating </a:t>
            </a:r>
            <a:r>
              <a:rPr lang="en-US" b="1" dirty="0" smtClean="0"/>
              <a:t>v</a:t>
            </a:r>
            <a:r>
              <a:rPr lang="en-US" baseline="-25000" dirty="0" smtClean="0"/>
              <a:t>0</a:t>
            </a:r>
            <a:r>
              <a:rPr lang="en-US" dirty="0" smtClean="0"/>
              <a:t> around this arc by an angle of </a:t>
            </a:r>
            <a:r>
              <a:rPr lang="en-US" i="1" dirty="0" smtClean="0"/>
              <a:t>t</a:t>
            </a:r>
            <a:r>
              <a:rPr lang="el-GR" dirty="0" smtClean="0"/>
              <a:t>ω</a:t>
            </a:r>
            <a:r>
              <a:rPr lang="en-US" dirty="0" smtClean="0"/>
              <a:t>.</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140</a:t>
            </a:fld>
            <a:endParaRPr lang="en-US"/>
          </a:p>
        </p:txBody>
      </p:sp>
      <p:pic>
        <p:nvPicPr>
          <p:cNvPr id="7" name="Picture 2" descr="C:\Users\ian\Desktop\figs_jpg\slerp_derive_1.jpg"/>
          <p:cNvPicPr>
            <a:picLocks noChangeAspect="1" noChangeArrowheads="1"/>
          </p:cNvPicPr>
          <p:nvPr/>
        </p:nvPicPr>
        <p:blipFill>
          <a:blip r:embed="rId2" cstate="print"/>
          <a:srcRect/>
          <a:stretch>
            <a:fillRect/>
          </a:stretch>
        </p:blipFill>
        <p:spPr bwMode="auto">
          <a:xfrm>
            <a:off x="5334000" y="1981200"/>
            <a:ext cx="3366683" cy="320040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Visualize It in the Plane</a:t>
            </a:r>
            <a:endParaRPr lang="en-US" dirty="0"/>
          </a:p>
        </p:txBody>
      </p:sp>
      <p:sp>
        <p:nvSpPr>
          <p:cNvPr id="3" name="Content Placeholder 2"/>
          <p:cNvSpPr>
            <a:spLocks noGrp="1"/>
          </p:cNvSpPr>
          <p:nvPr>
            <p:ph idx="1"/>
          </p:nvPr>
        </p:nvSpPr>
        <p:spPr>
          <a:xfrm>
            <a:off x="457200" y="1600200"/>
            <a:ext cx="4724400" cy="4525963"/>
          </a:xfrm>
        </p:spPr>
        <p:txBody>
          <a:bodyPr>
            <a:normAutofit lnSpcReduction="10000"/>
          </a:bodyPr>
          <a:lstStyle/>
          <a:p>
            <a:r>
              <a:rPr lang="en-US" dirty="0" smtClean="0"/>
              <a:t>Express </a:t>
            </a:r>
            <a:r>
              <a:rPr lang="en-US" b="1" dirty="0" err="1" smtClean="0"/>
              <a:t>v</a:t>
            </a:r>
            <a:r>
              <a:rPr lang="en-US" i="1" baseline="-25000" dirty="0" err="1" smtClean="0"/>
              <a:t>t</a:t>
            </a:r>
            <a:r>
              <a:rPr lang="en-US" dirty="0" smtClean="0"/>
              <a:t> as a linear combination of </a:t>
            </a:r>
            <a:r>
              <a:rPr lang="en-US" b="1" dirty="0" smtClean="0"/>
              <a:t>v</a:t>
            </a:r>
            <a:r>
              <a:rPr lang="en-US" baseline="-25000" dirty="0" smtClean="0"/>
              <a:t>0</a:t>
            </a:r>
            <a:r>
              <a:rPr lang="en-US" dirty="0" smtClean="0"/>
              <a:t> and </a:t>
            </a:r>
            <a:r>
              <a:rPr lang="en-US" b="1" dirty="0" smtClean="0"/>
              <a:t>v</a:t>
            </a:r>
            <a:r>
              <a:rPr lang="en-US" baseline="-25000" dirty="0" smtClean="0"/>
              <a:t>1</a:t>
            </a:r>
            <a:r>
              <a:rPr lang="en-US" dirty="0" smtClean="0"/>
              <a:t>.</a:t>
            </a:r>
          </a:p>
          <a:p>
            <a:r>
              <a:rPr lang="en-US" dirty="0" smtClean="0"/>
              <a:t>That is, find nonnegative constants </a:t>
            </a:r>
            <a:r>
              <a:rPr lang="en-US" i="1" dirty="0" smtClean="0"/>
              <a:t>k</a:t>
            </a:r>
            <a:r>
              <a:rPr lang="en-US" baseline="-25000" dirty="0" smtClean="0"/>
              <a:t>0</a:t>
            </a:r>
            <a:r>
              <a:rPr lang="en-US" dirty="0" smtClean="0"/>
              <a:t> and </a:t>
            </a:r>
            <a:r>
              <a:rPr lang="en-US" i="1" dirty="0" smtClean="0"/>
              <a:t>k</a:t>
            </a:r>
            <a:r>
              <a:rPr lang="en-US" baseline="-25000" dirty="0" smtClean="0"/>
              <a:t>1</a:t>
            </a:r>
            <a:r>
              <a:rPr lang="en-US" dirty="0" smtClean="0"/>
              <a:t> such that </a:t>
            </a:r>
            <a:r>
              <a:rPr lang="en-US" b="1" dirty="0" err="1" smtClean="0"/>
              <a:t>v</a:t>
            </a:r>
            <a:r>
              <a:rPr lang="en-US" i="1" baseline="-25000" dirty="0" err="1" smtClean="0"/>
              <a:t>t</a:t>
            </a:r>
            <a:r>
              <a:rPr lang="en-US" dirty="0" smtClean="0"/>
              <a:t> = </a:t>
            </a:r>
            <a:r>
              <a:rPr lang="en-US" i="1" dirty="0" smtClean="0"/>
              <a:t>k</a:t>
            </a:r>
            <a:r>
              <a:rPr lang="en-US" baseline="-25000" dirty="0" smtClean="0"/>
              <a:t>0 </a:t>
            </a:r>
            <a:r>
              <a:rPr lang="en-US" b="1" dirty="0" smtClean="0"/>
              <a:t>v</a:t>
            </a:r>
            <a:r>
              <a:rPr lang="en-US" baseline="-25000" dirty="0" smtClean="0"/>
              <a:t>0 </a:t>
            </a:r>
            <a:r>
              <a:rPr lang="en-US" dirty="0" smtClean="0"/>
              <a:t>+</a:t>
            </a:r>
            <a:r>
              <a:rPr lang="en-US" i="1" dirty="0" smtClean="0"/>
              <a:t> k</a:t>
            </a:r>
            <a:r>
              <a:rPr lang="en-US" baseline="-25000" dirty="0" smtClean="0"/>
              <a:t>1 </a:t>
            </a:r>
            <a:r>
              <a:rPr lang="en-US" b="1" dirty="0" smtClean="0"/>
              <a:t>v</a:t>
            </a:r>
            <a:r>
              <a:rPr lang="en-US" baseline="-25000" dirty="0" smtClean="0"/>
              <a:t>1</a:t>
            </a:r>
            <a:r>
              <a:rPr lang="en-US" dirty="0" smtClean="0"/>
              <a:t>. </a:t>
            </a:r>
          </a:p>
          <a:p>
            <a:r>
              <a:rPr lang="en-US" dirty="0" smtClean="0"/>
              <a:t>Use elementary geometry to determine the values of </a:t>
            </a:r>
            <a:r>
              <a:rPr lang="en-US" i="1" dirty="0" smtClean="0"/>
              <a:t>k</a:t>
            </a:r>
            <a:r>
              <a:rPr lang="en-US" baseline="-25000" dirty="0" smtClean="0"/>
              <a:t>0</a:t>
            </a:r>
            <a:r>
              <a:rPr lang="en-US" dirty="0" smtClean="0"/>
              <a:t> and </a:t>
            </a:r>
            <a:r>
              <a:rPr lang="en-US" i="1" dirty="0" smtClean="0"/>
              <a:t>k</a:t>
            </a:r>
            <a:r>
              <a:rPr lang="en-US" baseline="-25000" dirty="0" smtClean="0"/>
              <a:t>1</a:t>
            </a:r>
            <a:r>
              <a:rPr lang="en-US" dirty="0" smtClean="0"/>
              <a:t> as in this diagram.</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141</a:t>
            </a:fld>
            <a:endParaRPr lang="en-US"/>
          </a:p>
        </p:txBody>
      </p:sp>
      <p:pic>
        <p:nvPicPr>
          <p:cNvPr id="8" name="Picture 2" descr="C:\Users\ian\Desktop\figs_jpg\slerp_derive_2.jpg"/>
          <p:cNvPicPr>
            <a:picLocks noChangeAspect="1" noChangeArrowheads="1"/>
          </p:cNvPicPr>
          <p:nvPr/>
        </p:nvPicPr>
        <p:blipFill>
          <a:blip r:embed="rId2" cstate="print"/>
          <a:srcRect/>
          <a:stretch>
            <a:fillRect/>
          </a:stretch>
        </p:blipFill>
        <p:spPr bwMode="auto">
          <a:xfrm>
            <a:off x="5334000" y="2057400"/>
            <a:ext cx="3366062" cy="312693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Solving for </a:t>
            </a:r>
            <a:r>
              <a:rPr lang="en-US" i="1" dirty="0" smtClean="0"/>
              <a:t>k</a:t>
            </a:r>
            <a:r>
              <a:rPr lang="en-US" baseline="-25000" dirty="0" smtClean="0"/>
              <a:t>1</a:t>
            </a:r>
            <a:endParaRPr lang="en-US" dirty="0"/>
          </a:p>
        </p:txBody>
      </p:sp>
      <p:sp>
        <p:nvSpPr>
          <p:cNvPr id="3" name="Content Placeholder 2"/>
          <p:cNvSpPr>
            <a:spLocks noGrp="1"/>
          </p:cNvSpPr>
          <p:nvPr>
            <p:ph idx="1"/>
          </p:nvPr>
        </p:nvSpPr>
        <p:spPr>
          <a:xfrm>
            <a:off x="457200" y="1600200"/>
            <a:ext cx="4114800" cy="4525963"/>
          </a:xfrm>
        </p:spPr>
        <p:txBody>
          <a:bodyPr/>
          <a:lstStyle/>
          <a:p>
            <a:r>
              <a:rPr lang="en-US" dirty="0" smtClean="0"/>
              <a:t>Applying some trig to the right triangle with hypotenuse </a:t>
            </a:r>
            <a:r>
              <a:rPr lang="en-US" i="1" dirty="0" smtClean="0"/>
              <a:t>k</a:t>
            </a:r>
            <a:r>
              <a:rPr lang="en-US" baseline="-25000" dirty="0" smtClean="0"/>
              <a:t>1 </a:t>
            </a:r>
            <a:r>
              <a:rPr lang="en-US" b="1" dirty="0" smtClean="0"/>
              <a:t>v</a:t>
            </a:r>
            <a:r>
              <a:rPr lang="en-US" baseline="-25000" dirty="0" smtClean="0"/>
              <a:t>1</a:t>
            </a:r>
            <a:r>
              <a:rPr lang="en-US" dirty="0" smtClean="0"/>
              <a:t> (recalling that </a:t>
            </a:r>
            <a:r>
              <a:rPr lang="en-US" b="1" dirty="0" smtClean="0"/>
              <a:t>v</a:t>
            </a:r>
            <a:r>
              <a:rPr lang="en-US" baseline="-25000" dirty="0" smtClean="0"/>
              <a:t>1</a:t>
            </a:r>
            <a:r>
              <a:rPr lang="en-US" dirty="0" smtClean="0"/>
              <a:t> is a unit vector), we see that: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dirty="0"/>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142</a:t>
            </a:fld>
            <a:endParaRPr lang="en-US"/>
          </a:p>
        </p:txBody>
      </p:sp>
      <p:pic>
        <p:nvPicPr>
          <p:cNvPr id="8" name="Picture 2"/>
          <p:cNvPicPr>
            <a:picLocks noChangeAspect="1" noChangeArrowheads="1"/>
          </p:cNvPicPr>
          <p:nvPr/>
        </p:nvPicPr>
        <p:blipFill>
          <a:blip r:embed="rId2" cstate="print"/>
          <a:srcRect/>
          <a:stretch>
            <a:fillRect/>
          </a:stretch>
        </p:blipFill>
        <p:spPr bwMode="auto">
          <a:xfrm>
            <a:off x="5334000" y="2057400"/>
            <a:ext cx="3393590" cy="3152502"/>
          </a:xfrm>
          <a:prstGeom prst="rect">
            <a:avLst/>
          </a:prstGeom>
          <a:noFill/>
          <a:ln w="9525">
            <a:noFill/>
            <a:miter lim="800000"/>
            <a:headEnd/>
            <a:tailEnd/>
          </a:ln>
        </p:spPr>
      </p:pic>
      <p:pic>
        <p:nvPicPr>
          <p:cNvPr id="151555" name="Picture 3"/>
          <p:cNvPicPr>
            <a:picLocks noChangeAspect="1" noChangeArrowheads="1"/>
          </p:cNvPicPr>
          <p:nvPr/>
        </p:nvPicPr>
        <p:blipFill>
          <a:blip r:embed="rId3" cstate="print"/>
          <a:srcRect/>
          <a:stretch>
            <a:fillRect/>
          </a:stretch>
        </p:blipFill>
        <p:spPr bwMode="auto">
          <a:xfrm>
            <a:off x="1295400" y="4495800"/>
            <a:ext cx="2766152" cy="16637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Continuing</a:t>
            </a:r>
            <a:endParaRPr lang="en-US" dirty="0"/>
          </a:p>
        </p:txBody>
      </p:sp>
      <p:sp>
        <p:nvSpPr>
          <p:cNvPr id="3" name="Content Placeholder 2"/>
          <p:cNvSpPr>
            <a:spLocks noGrp="1"/>
          </p:cNvSpPr>
          <p:nvPr>
            <p:ph idx="1"/>
          </p:nvPr>
        </p:nvSpPr>
        <p:spPr>
          <a:xfrm>
            <a:off x="457200" y="1600201"/>
            <a:ext cx="8229600" cy="3886200"/>
          </a:xfrm>
        </p:spPr>
        <p:txBody>
          <a:bodyPr>
            <a:normAutofit/>
          </a:bodyPr>
          <a:lstStyle/>
          <a:p>
            <a:pPr>
              <a:buNone/>
            </a:pPr>
            <a:r>
              <a:rPr lang="en-US" dirty="0" smtClean="0"/>
              <a:t>Similarly,</a:t>
            </a:r>
          </a:p>
          <a:p>
            <a:pPr>
              <a:buNone/>
            </a:pPr>
            <a:endParaRPr lang="en-US" dirty="0" smtClean="0"/>
          </a:p>
          <a:p>
            <a:pPr>
              <a:buNone/>
            </a:pPr>
            <a:r>
              <a:rPr lang="en-US" dirty="0" smtClean="0"/>
              <a:t>And therefore,</a:t>
            </a:r>
          </a:p>
          <a:p>
            <a:pPr>
              <a:buNone/>
            </a:pPr>
            <a:endParaRPr lang="en-US" dirty="0" smtClean="0"/>
          </a:p>
          <a:p>
            <a:pPr>
              <a:buNone/>
            </a:pPr>
            <a:endParaRPr lang="en-US" dirty="0" smtClean="0"/>
          </a:p>
          <a:p>
            <a:pPr>
              <a:buNone/>
            </a:pPr>
            <a:r>
              <a:rPr lang="en-US" dirty="0" smtClean="0"/>
              <a:t>Generalizing to quaternion space:</a:t>
            </a:r>
          </a:p>
          <a:p>
            <a:pPr>
              <a:buNone/>
            </a:pPr>
            <a:endParaRPr lang="en-US" dirty="0" smtClean="0"/>
          </a:p>
          <a:p>
            <a:pPr>
              <a:buNone/>
            </a:pPr>
            <a:endParaRPr lang="en-US" dirty="0" smtClean="0"/>
          </a:p>
          <a:p>
            <a:pPr>
              <a:buNone/>
            </a:pPr>
            <a:endParaRPr lang="en-US" dirty="0"/>
          </a:p>
        </p:txBody>
      </p:sp>
      <p:sp>
        <p:nvSpPr>
          <p:cNvPr id="4" name="Date Placeholder 3"/>
          <p:cNvSpPr>
            <a:spLocks noGrp="1"/>
          </p:cNvSpPr>
          <p:nvPr>
            <p:ph type="dt" sz="half" idx="10"/>
          </p:nvPr>
        </p:nvSpPr>
        <p:spPr/>
        <p:txBody>
          <a:bodyPr/>
          <a:lstStyle/>
          <a:p>
            <a:r>
              <a:rPr lang="en-US" smtClean="0"/>
              <a:t>Chapter 8  Notes</a:t>
            </a:r>
            <a:endParaRPr lang="en-US" dirty="0"/>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143</a:t>
            </a:fld>
            <a:endParaRPr lang="en-US"/>
          </a:p>
        </p:txBody>
      </p:sp>
      <p:pic>
        <p:nvPicPr>
          <p:cNvPr id="152578" name="Picture 2"/>
          <p:cNvPicPr>
            <a:picLocks noChangeAspect="1" noChangeArrowheads="1"/>
          </p:cNvPicPr>
          <p:nvPr/>
        </p:nvPicPr>
        <p:blipFill>
          <a:blip r:embed="rId2" cstate="print"/>
          <a:srcRect/>
          <a:stretch>
            <a:fillRect/>
          </a:stretch>
        </p:blipFill>
        <p:spPr bwMode="auto">
          <a:xfrm>
            <a:off x="1371600" y="3352800"/>
            <a:ext cx="6324599" cy="867662"/>
          </a:xfrm>
          <a:prstGeom prst="rect">
            <a:avLst/>
          </a:prstGeom>
          <a:noFill/>
          <a:ln w="9525">
            <a:noFill/>
            <a:miter lim="800000"/>
            <a:headEnd/>
            <a:tailEnd/>
          </a:ln>
        </p:spPr>
      </p:pic>
      <p:pic>
        <p:nvPicPr>
          <p:cNvPr id="152579" name="Picture 3"/>
          <p:cNvPicPr>
            <a:picLocks noChangeAspect="1" noChangeArrowheads="1"/>
          </p:cNvPicPr>
          <p:nvPr/>
        </p:nvPicPr>
        <p:blipFill>
          <a:blip r:embed="rId3" cstate="print"/>
          <a:srcRect/>
          <a:stretch>
            <a:fillRect/>
          </a:stretch>
        </p:blipFill>
        <p:spPr bwMode="auto">
          <a:xfrm>
            <a:off x="3352800" y="1981200"/>
            <a:ext cx="2133600" cy="889000"/>
          </a:xfrm>
          <a:prstGeom prst="rect">
            <a:avLst/>
          </a:prstGeom>
          <a:noFill/>
          <a:ln w="9525">
            <a:noFill/>
            <a:miter lim="800000"/>
            <a:headEnd/>
            <a:tailEnd/>
          </a:ln>
        </p:spPr>
      </p:pic>
      <p:pic>
        <p:nvPicPr>
          <p:cNvPr id="152582" name="Picture 6"/>
          <p:cNvPicPr>
            <a:picLocks noChangeAspect="1" noChangeArrowheads="1"/>
          </p:cNvPicPr>
          <p:nvPr/>
        </p:nvPicPr>
        <p:blipFill>
          <a:blip r:embed="rId4" cstate="print"/>
          <a:srcRect/>
          <a:stretch>
            <a:fillRect/>
          </a:stretch>
        </p:blipFill>
        <p:spPr bwMode="auto">
          <a:xfrm>
            <a:off x="1981200" y="5181600"/>
            <a:ext cx="5270500" cy="726484"/>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a:t>
            </a:r>
            <a:r>
              <a:rPr lang="el-GR" dirty="0" smtClean="0"/>
              <a:t>ω</a:t>
            </a:r>
            <a:endParaRPr lang="en-US" dirty="0"/>
          </a:p>
        </p:txBody>
      </p:sp>
      <p:sp>
        <p:nvSpPr>
          <p:cNvPr id="3" name="Content Placeholder 2"/>
          <p:cNvSpPr>
            <a:spLocks noGrp="1"/>
          </p:cNvSpPr>
          <p:nvPr>
            <p:ph idx="1"/>
          </p:nvPr>
        </p:nvSpPr>
        <p:spPr/>
        <p:txBody>
          <a:bodyPr/>
          <a:lstStyle/>
          <a:p>
            <a:r>
              <a:rPr lang="en-US" dirty="0" smtClean="0"/>
              <a:t>We need a way to compute </a:t>
            </a:r>
            <a:r>
              <a:rPr lang="el-GR" dirty="0" smtClean="0"/>
              <a:t>ω</a:t>
            </a:r>
            <a:r>
              <a:rPr lang="en-US" dirty="0" smtClean="0"/>
              <a:t>, the angle between the two </a:t>
            </a:r>
            <a:r>
              <a:rPr lang="en-US" dirty="0" err="1" smtClean="0"/>
              <a:t>quaternions</a:t>
            </a:r>
            <a:r>
              <a:rPr lang="en-US" dirty="0" smtClean="0"/>
              <a:t>. </a:t>
            </a:r>
          </a:p>
          <a:p>
            <a:r>
              <a:rPr lang="en-US" dirty="0" smtClean="0"/>
              <a:t>As it turns out, the analogy from 2D vector math can be carried into quaternion space; the quaternion dot product is </a:t>
            </a:r>
            <a:r>
              <a:rPr lang="en-US" dirty="0" err="1" smtClean="0"/>
              <a:t>cos</a:t>
            </a:r>
            <a:r>
              <a:rPr lang="en-US" dirty="0" smtClean="0"/>
              <a:t> </a:t>
            </a:r>
            <a:r>
              <a:rPr lang="el-GR" dirty="0" smtClean="0"/>
              <a:t>ω</a:t>
            </a:r>
            <a:r>
              <a:rPr lang="en-US" dirty="0" smtClean="0"/>
              <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144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Complication 1</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There are two slight complications. First, the two </a:t>
            </a:r>
            <a:r>
              <a:rPr lang="en-US" dirty="0" err="1" smtClean="0"/>
              <a:t>quaternions</a:t>
            </a:r>
            <a:r>
              <a:rPr lang="en-US" dirty="0" smtClean="0"/>
              <a:t> </a:t>
            </a:r>
            <a:r>
              <a:rPr lang="en-US" b="1" dirty="0" smtClean="0"/>
              <a:t>q</a:t>
            </a:r>
            <a:r>
              <a:rPr lang="en-US" dirty="0" smtClean="0"/>
              <a:t> and –</a:t>
            </a:r>
            <a:r>
              <a:rPr lang="en-US" b="1" dirty="0" smtClean="0"/>
              <a:t>q</a:t>
            </a:r>
            <a:r>
              <a:rPr lang="en-US" dirty="0" smtClean="0"/>
              <a:t> represent the same orientation, but may produce different results when used as an argument to </a:t>
            </a:r>
            <a:r>
              <a:rPr lang="en-US" dirty="0" err="1" smtClean="0"/>
              <a:t>slerp</a:t>
            </a:r>
            <a:r>
              <a:rPr lang="en-US" dirty="0" smtClean="0"/>
              <a:t>. </a:t>
            </a:r>
          </a:p>
          <a:p>
            <a:r>
              <a:rPr lang="en-US" dirty="0" smtClean="0"/>
              <a:t>This problem doesn't happen in 2D or 3D because the surface of a 4D </a:t>
            </a:r>
            <a:r>
              <a:rPr lang="en-US" dirty="0" err="1" smtClean="0"/>
              <a:t>hypersphere</a:t>
            </a:r>
            <a:r>
              <a:rPr lang="en-US" dirty="0" smtClean="0"/>
              <a:t> has a different topology than Euclidian space. </a:t>
            </a:r>
          </a:p>
          <a:p>
            <a:r>
              <a:rPr lang="en-US" dirty="0" smtClean="0"/>
              <a:t>The solution is to choose the signs of </a:t>
            </a:r>
            <a:r>
              <a:rPr lang="en-US" b="1" dirty="0" smtClean="0"/>
              <a:t>q</a:t>
            </a:r>
            <a:r>
              <a:rPr lang="en-US" baseline="-25000" dirty="0" smtClean="0"/>
              <a:t>0</a:t>
            </a:r>
            <a:r>
              <a:rPr lang="en-US" dirty="0" smtClean="0"/>
              <a:t> and </a:t>
            </a:r>
            <a:r>
              <a:rPr lang="en-US" b="1" dirty="0" smtClean="0"/>
              <a:t>q</a:t>
            </a:r>
            <a:r>
              <a:rPr lang="en-US" baseline="-25000" dirty="0" smtClean="0"/>
              <a:t>1</a:t>
            </a:r>
            <a:r>
              <a:rPr lang="en-US" dirty="0" smtClean="0"/>
              <a:t> such that the dot product </a:t>
            </a:r>
            <a:r>
              <a:rPr lang="en-US" b="1" dirty="0" smtClean="0"/>
              <a:t>q</a:t>
            </a:r>
            <a:r>
              <a:rPr lang="en-US" baseline="-25000" dirty="0" smtClean="0"/>
              <a:t>0</a:t>
            </a:r>
            <a:r>
              <a:rPr lang="en-US" dirty="0" smtClean="0"/>
              <a:t>∙</a:t>
            </a:r>
            <a:r>
              <a:rPr lang="en-US" b="1" dirty="0" smtClean="0"/>
              <a:t>q</a:t>
            </a:r>
            <a:r>
              <a:rPr lang="en-US" baseline="-25000" dirty="0" smtClean="0"/>
              <a:t>1</a:t>
            </a:r>
            <a:r>
              <a:rPr lang="en-US" dirty="0" smtClean="0"/>
              <a:t>is nonnegative. </a:t>
            </a:r>
          </a:p>
          <a:p>
            <a:r>
              <a:rPr lang="en-US" dirty="0" smtClean="0"/>
              <a:t>This has the effect of always selecting the shortest rotational arc from </a:t>
            </a:r>
            <a:r>
              <a:rPr lang="en-US" b="1" dirty="0" smtClean="0"/>
              <a:t>q</a:t>
            </a:r>
            <a:r>
              <a:rPr lang="en-US" baseline="-25000" dirty="0" smtClean="0"/>
              <a:t>0</a:t>
            </a:r>
            <a:r>
              <a:rPr lang="en-US" dirty="0" smtClean="0"/>
              <a:t> to </a:t>
            </a:r>
            <a:r>
              <a:rPr lang="en-US" b="1" dirty="0" smtClean="0"/>
              <a:t>q</a:t>
            </a:r>
            <a:r>
              <a:rPr lang="en-US" baseline="-25000" dirty="0" smtClean="0"/>
              <a:t>1</a:t>
            </a:r>
            <a:r>
              <a:rPr lang="en-US" dirty="0" smtClean="0"/>
              <a:t> .</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145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Complication 2</a:t>
            </a:r>
            <a:endParaRPr lang="en-US" dirty="0"/>
          </a:p>
        </p:txBody>
      </p:sp>
      <p:sp>
        <p:nvSpPr>
          <p:cNvPr id="3" name="Content Placeholder 2"/>
          <p:cNvSpPr>
            <a:spLocks noGrp="1"/>
          </p:cNvSpPr>
          <p:nvPr>
            <p:ph idx="1"/>
          </p:nvPr>
        </p:nvSpPr>
        <p:spPr/>
        <p:txBody>
          <a:bodyPr>
            <a:normAutofit lnSpcReduction="10000"/>
          </a:bodyPr>
          <a:lstStyle/>
          <a:p>
            <a:r>
              <a:rPr lang="en-US" dirty="0" smtClean="0"/>
              <a:t>The second consideration is that if </a:t>
            </a:r>
            <a:r>
              <a:rPr lang="en-US" b="1" dirty="0" smtClean="0"/>
              <a:t>q</a:t>
            </a:r>
            <a:r>
              <a:rPr lang="en-US" baseline="-25000" dirty="0" smtClean="0"/>
              <a:t>0</a:t>
            </a:r>
            <a:r>
              <a:rPr lang="en-US" dirty="0" smtClean="0"/>
              <a:t> and </a:t>
            </a:r>
            <a:r>
              <a:rPr lang="en-US" b="1" dirty="0" smtClean="0"/>
              <a:t>q</a:t>
            </a:r>
            <a:r>
              <a:rPr lang="en-US" baseline="-25000" dirty="0" smtClean="0"/>
              <a:t>1</a:t>
            </a:r>
            <a:r>
              <a:rPr lang="en-US" dirty="0" smtClean="0"/>
              <a:t> are very close, then </a:t>
            </a:r>
            <a:r>
              <a:rPr lang="el-GR" dirty="0" smtClean="0"/>
              <a:t>ω</a:t>
            </a:r>
            <a:r>
              <a:rPr lang="en-US" dirty="0" smtClean="0"/>
              <a:t> is very small, and thus sin </a:t>
            </a:r>
            <a:r>
              <a:rPr lang="el-GR" dirty="0" smtClean="0"/>
              <a:t>ω</a:t>
            </a:r>
            <a:r>
              <a:rPr lang="en-US" dirty="0" smtClean="0"/>
              <a:t> is also very small, which will cause problems with the division.</a:t>
            </a:r>
          </a:p>
          <a:p>
            <a:endParaRPr lang="en-US" dirty="0" smtClean="0"/>
          </a:p>
          <a:p>
            <a:endParaRPr lang="en-US" dirty="0" smtClean="0"/>
          </a:p>
          <a:p>
            <a:r>
              <a:rPr lang="en-US" dirty="0" smtClean="0"/>
              <a:t>To avoid this, if sin </a:t>
            </a:r>
            <a:r>
              <a:rPr lang="el-GR" dirty="0" smtClean="0"/>
              <a:t>ω</a:t>
            </a:r>
            <a:r>
              <a:rPr lang="en-US" dirty="0" smtClean="0"/>
              <a:t> is very small, then use simple linear interpolation instead.</a:t>
            </a:r>
          </a:p>
          <a:p>
            <a:r>
              <a:rPr lang="en-US" dirty="0" smtClean="0"/>
              <a:t>Next: some C code…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146</a:t>
            </a:fld>
            <a:endParaRPr lang="en-US"/>
          </a:p>
        </p:txBody>
      </p:sp>
      <p:pic>
        <p:nvPicPr>
          <p:cNvPr id="153602" name="Picture 2"/>
          <p:cNvPicPr>
            <a:picLocks noChangeAspect="1" noChangeArrowheads="1"/>
          </p:cNvPicPr>
          <p:nvPr/>
        </p:nvPicPr>
        <p:blipFill>
          <a:blip r:embed="rId2" cstate="print"/>
          <a:srcRect/>
          <a:stretch>
            <a:fillRect/>
          </a:stretch>
        </p:blipFill>
        <p:spPr bwMode="auto">
          <a:xfrm>
            <a:off x="1981200" y="3581400"/>
            <a:ext cx="5046663" cy="70942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147</a:t>
            </a:fld>
            <a:endParaRPr lang="en-US"/>
          </a:p>
        </p:txBody>
      </p:sp>
      <p:pic>
        <p:nvPicPr>
          <p:cNvPr id="154626" name="Picture 2"/>
          <p:cNvPicPr>
            <a:picLocks noChangeAspect="1" noChangeArrowheads="1"/>
          </p:cNvPicPr>
          <p:nvPr/>
        </p:nvPicPr>
        <p:blipFill>
          <a:blip r:embed="rId2" cstate="print"/>
          <a:srcRect/>
          <a:stretch>
            <a:fillRect/>
          </a:stretch>
        </p:blipFill>
        <p:spPr bwMode="auto">
          <a:xfrm>
            <a:off x="1371600" y="381000"/>
            <a:ext cx="6534150" cy="5505450"/>
          </a:xfrm>
          <a:prstGeom prst="rect">
            <a:avLst/>
          </a:prstGeom>
          <a:noFill/>
          <a:ln w="9525">
            <a:noFill/>
            <a:miter lim="800000"/>
            <a:headEnd/>
            <a:tailEnd/>
          </a:ln>
          <a:effectLst>
            <a:outerShdw blurRad="2540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148</a:t>
            </a:fld>
            <a:endParaRPr lang="en-US"/>
          </a:p>
        </p:txBody>
      </p:sp>
      <p:pic>
        <p:nvPicPr>
          <p:cNvPr id="155650" name="Picture 2"/>
          <p:cNvPicPr>
            <a:picLocks noChangeAspect="1" noChangeArrowheads="1"/>
          </p:cNvPicPr>
          <p:nvPr/>
        </p:nvPicPr>
        <p:blipFill>
          <a:blip r:embed="rId2" cstate="print"/>
          <a:srcRect/>
          <a:stretch>
            <a:fillRect/>
          </a:stretch>
        </p:blipFill>
        <p:spPr bwMode="auto">
          <a:xfrm>
            <a:off x="1447800" y="304800"/>
            <a:ext cx="6203055" cy="5806059"/>
          </a:xfrm>
          <a:prstGeom prst="rect">
            <a:avLst/>
          </a:prstGeom>
          <a:noFill/>
          <a:ln w="9525">
            <a:noFill/>
            <a:miter lim="800000"/>
            <a:headEnd/>
            <a:tailEnd/>
          </a:ln>
          <a:effectLst>
            <a:outerShdw blurRad="88900" dist="38100" dir="2700000" sx="101000" sy="101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a:t>
            </a:r>
            <a:r>
              <a:rPr lang="en-US" dirty="0" err="1" smtClean="0"/>
              <a:t>Quaternions</a:t>
            </a:r>
            <a:endParaRPr lang="en-US" dirty="0"/>
          </a:p>
        </p:txBody>
      </p:sp>
      <p:sp>
        <p:nvSpPr>
          <p:cNvPr id="3" name="Content Placeholder 2"/>
          <p:cNvSpPr>
            <a:spLocks noGrp="1"/>
          </p:cNvSpPr>
          <p:nvPr>
            <p:ph idx="1"/>
          </p:nvPr>
        </p:nvSpPr>
        <p:spPr/>
        <p:txBody>
          <a:bodyPr>
            <a:normAutofit fontScale="62500" lnSpcReduction="20000"/>
          </a:bodyPr>
          <a:lstStyle/>
          <a:p>
            <a:r>
              <a:rPr lang="en-US" b="1" dirty="0" smtClean="0"/>
              <a:t>Smooth interpolation</a:t>
            </a:r>
            <a:r>
              <a:rPr lang="en-US" dirty="0" smtClean="0"/>
              <a:t>. The interpolation provided by </a:t>
            </a:r>
            <a:r>
              <a:rPr lang="en-US" dirty="0" err="1" smtClean="0"/>
              <a:t>slerp</a:t>
            </a:r>
            <a:r>
              <a:rPr lang="en-US" dirty="0" smtClean="0"/>
              <a:t> provides smooth interpolation between orientations. No other representation method provides for smooth interpolation.</a:t>
            </a:r>
          </a:p>
          <a:p>
            <a:r>
              <a:rPr lang="en-US" b="1" dirty="0" smtClean="0"/>
              <a:t>Fast concatenation and inversion of angular displacements. </a:t>
            </a:r>
            <a:r>
              <a:rPr lang="en-US" dirty="0" smtClean="0"/>
              <a:t>We can concatenate a sequence of angular displacements into a single angular displacement using the quaternion cross product. The same operation using matrices involves more scalar operations, though which one is actually faster on a given architectures is not so clean-cut: SIMD vector operations can make very quick work of matrix multiplication. Quaternion conjugate provides a way to compute the opposite angular displacement very efficiently. This can be done by transposing a rotation matrix, but is not easy with Euler angles.</a:t>
            </a:r>
          </a:p>
          <a:p>
            <a:r>
              <a:rPr lang="en-US" b="1" dirty="0" smtClean="0"/>
              <a:t>Fast conversion to and from matrix form</a:t>
            </a:r>
            <a:r>
              <a:rPr lang="en-US" dirty="0" smtClean="0"/>
              <a:t>. As we will see later, </a:t>
            </a:r>
            <a:r>
              <a:rPr lang="en-US" dirty="0" err="1" smtClean="0"/>
              <a:t>quaternions</a:t>
            </a:r>
            <a:r>
              <a:rPr lang="en-US" dirty="0" smtClean="0"/>
              <a:t> can be converted to and from matrix form a bit faster than Euler angles.</a:t>
            </a:r>
          </a:p>
          <a:p>
            <a:r>
              <a:rPr lang="en-US" b="1" dirty="0" smtClean="0"/>
              <a:t>Only four numbers</a:t>
            </a:r>
            <a:r>
              <a:rPr lang="en-US" dirty="0" smtClean="0"/>
              <a:t>. Since a quaternion contains four scalar values, it is considerably more economical than a matrix, which uses nine numbers. (However, it still is 33% larger than Euler angles.)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149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Coder’s Lament</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But practically speaking, in our opinion, it is quite important. </a:t>
            </a:r>
          </a:p>
          <a:p>
            <a:r>
              <a:rPr lang="en-US" dirty="0" smtClean="0"/>
              <a:t>At issue is whether you can write code that is intuitive to read and works the first time, or if it requires a lot of work to decipher, or a knowledge of conventions which are not stated since they are obvious to everyone but you.</a:t>
            </a:r>
          </a:p>
          <a:p>
            <a:r>
              <a:rPr lang="en-US" dirty="0" smtClean="0"/>
              <a:t>Our opinions come from watching programmers grapple with rotation matrices. We don't expect that everyone will agree with us, but we hope that every reader will at least appreciate the value in considering these issues.</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Disadvantages of </a:t>
            </a:r>
            <a:r>
              <a:rPr lang="en-US" dirty="0" err="1" smtClean="0"/>
              <a:t>Quaternions</a:t>
            </a:r>
            <a:endParaRPr lang="en-US" dirty="0"/>
          </a:p>
        </p:txBody>
      </p:sp>
      <p:sp>
        <p:nvSpPr>
          <p:cNvPr id="3" name="Content Placeholder 2"/>
          <p:cNvSpPr>
            <a:spLocks noGrp="1"/>
          </p:cNvSpPr>
          <p:nvPr>
            <p:ph idx="1"/>
          </p:nvPr>
        </p:nvSpPr>
        <p:spPr/>
        <p:txBody>
          <a:bodyPr>
            <a:normAutofit fontScale="62500" lnSpcReduction="20000"/>
          </a:bodyPr>
          <a:lstStyle/>
          <a:p>
            <a:pPr marL="0" indent="0">
              <a:buNone/>
            </a:pPr>
            <a:r>
              <a:rPr lang="en-US" dirty="0" smtClean="0"/>
              <a:t>However, these advantages do come at some cost. </a:t>
            </a:r>
            <a:r>
              <a:rPr lang="en-US" dirty="0" err="1" smtClean="0"/>
              <a:t>Quaternions</a:t>
            </a:r>
            <a:r>
              <a:rPr lang="en-US" dirty="0" smtClean="0"/>
              <a:t> suffer from a few of the problems that affect matrices, only to a lesser degree:</a:t>
            </a:r>
          </a:p>
          <a:p>
            <a:r>
              <a:rPr lang="en-US" b="1" dirty="0" smtClean="0"/>
              <a:t>Slightly bigger than Euler angles</a:t>
            </a:r>
            <a:r>
              <a:rPr lang="en-US" dirty="0" smtClean="0"/>
              <a:t>. That one additional number may not seem like much, but an extra 33% can make a difference when large amounts of angular displacements are needed, for example, when storing animation data. And the values inside a quaternion are not evenly spaced from –1 to 1 so the component values do not interpolate smoothly even if the orientation does. This makes </a:t>
            </a:r>
            <a:r>
              <a:rPr lang="en-US" dirty="0" err="1" smtClean="0"/>
              <a:t>quaternions</a:t>
            </a:r>
            <a:r>
              <a:rPr lang="en-US" dirty="0" smtClean="0"/>
              <a:t> more difficult to pack into a fixed point number than Euler angles or an exponential map.</a:t>
            </a:r>
          </a:p>
          <a:p>
            <a:r>
              <a:rPr lang="en-US" b="1" dirty="0" smtClean="0"/>
              <a:t>Can become invalid</a:t>
            </a:r>
            <a:r>
              <a:rPr lang="en-US" dirty="0" smtClean="0"/>
              <a:t>. This can happen either through bad input data, or from accumulated floating point round off error. (We can of course normalize the quaternion to ensure that it has unit magnitude.)</a:t>
            </a:r>
          </a:p>
          <a:p>
            <a:r>
              <a:rPr lang="en-US" b="1" dirty="0" smtClean="0"/>
              <a:t>Difficult for humans to work with</a:t>
            </a:r>
            <a:r>
              <a:rPr lang="en-US" dirty="0" smtClean="0"/>
              <a:t>. Of the three representation methods, </a:t>
            </a:r>
            <a:r>
              <a:rPr lang="en-US" dirty="0" err="1" smtClean="0"/>
              <a:t>quaternions</a:t>
            </a:r>
            <a:r>
              <a:rPr lang="en-US" dirty="0" smtClean="0"/>
              <a:t> are the most difficult for humans to work with directly.</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700" dirty="0" smtClean="0"/>
              <a:t>Section 8.6:</a:t>
            </a:r>
            <a:br>
              <a:rPr lang="en-US" sz="2700" dirty="0" smtClean="0"/>
            </a:br>
            <a:r>
              <a:rPr lang="en-US" sz="4000" dirty="0" smtClean="0"/>
              <a:t>Comparison of Methods</a:t>
            </a:r>
            <a:endParaRPr lang="en-US" dirty="0"/>
          </a:p>
        </p:txBody>
      </p:sp>
      <p:sp>
        <p:nvSpPr>
          <p:cNvPr id="18" name="Date Placeholder 3"/>
          <p:cNvSpPr>
            <a:spLocks noGrp="1"/>
          </p:cNvSpPr>
          <p:nvPr>
            <p:ph type="dt" sz="half" idx="10"/>
          </p:nvPr>
        </p:nvSpPr>
        <p:spPr>
          <a:xfrm>
            <a:off x="457200" y="6248400"/>
            <a:ext cx="2133600" cy="365125"/>
          </a:xfrm>
        </p:spPr>
        <p:txBody>
          <a:bodyPr/>
          <a:lstStyle/>
          <a:p>
            <a:r>
              <a:rPr lang="en-US" dirty="0" smtClean="0">
                <a:solidFill>
                  <a:schemeClr val="bg1"/>
                </a:solidFill>
              </a:rPr>
              <a:t>Chapter 8 Notes</a:t>
            </a:r>
            <a:endParaRPr lang="en-US" dirty="0">
              <a:solidFill>
                <a:schemeClr val="bg1"/>
              </a:solidFill>
            </a:endParaRPr>
          </a:p>
        </p:txBody>
      </p:sp>
      <p:sp>
        <p:nvSpPr>
          <p:cNvPr id="19" name="Footer Placeholder 4"/>
          <p:cNvSpPr>
            <a:spLocks noGrp="1"/>
          </p:cNvSpPr>
          <p:nvPr>
            <p:ph type="ftr" sz="quarter" idx="11"/>
          </p:nvPr>
        </p:nvSpPr>
        <p:spPr>
          <a:xfrm>
            <a:off x="3124200" y="6248400"/>
            <a:ext cx="2895600" cy="365125"/>
          </a:xfrm>
        </p:spPr>
        <p:txBody>
          <a:bodyPr/>
          <a:lstStyle/>
          <a:p>
            <a:r>
              <a:rPr lang="en-US" dirty="0" smtClean="0">
                <a:solidFill>
                  <a:schemeClr val="bg1"/>
                </a:solidFill>
              </a:rPr>
              <a:t>3D Math Primer for Graphics &amp; Game Dev</a:t>
            </a:r>
            <a:endParaRPr lang="en-US" dirty="0">
              <a:solidFill>
                <a:schemeClr val="bg1"/>
              </a:solidFill>
            </a:endParaRPr>
          </a:p>
        </p:txBody>
      </p:sp>
      <p:sp>
        <p:nvSpPr>
          <p:cNvPr id="20" name="Slide Number Placeholder 5"/>
          <p:cNvSpPr>
            <a:spLocks noGrp="1"/>
          </p:cNvSpPr>
          <p:nvPr>
            <p:ph type="sldNum" sz="quarter" idx="12"/>
          </p:nvPr>
        </p:nvSpPr>
        <p:spPr>
          <a:xfrm>
            <a:off x="6553200" y="6248400"/>
            <a:ext cx="2133600" cy="365125"/>
          </a:xfrm>
        </p:spPr>
        <p:txBody>
          <a:bodyPr/>
          <a:lstStyle/>
          <a:p>
            <a:fld id="{B6F15528-21DE-4FAA-801E-634DDDAF4B2B}" type="slidenum">
              <a:rPr lang="en-US" smtClean="0">
                <a:solidFill>
                  <a:schemeClr val="bg1"/>
                </a:solidFill>
              </a:rPr>
              <a:pPr/>
              <a:t>151</a:t>
            </a:fld>
            <a:endParaRPr 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of Methods 1</a:t>
            </a:r>
            <a:endParaRPr lang="en-US" dirty="0"/>
          </a:p>
        </p:txBody>
      </p:sp>
      <p:sp>
        <p:nvSpPr>
          <p:cNvPr id="3" name="Content Placeholder 2"/>
          <p:cNvSpPr>
            <a:spLocks noGrp="1"/>
          </p:cNvSpPr>
          <p:nvPr>
            <p:ph idx="1"/>
          </p:nvPr>
        </p:nvSpPr>
        <p:spPr/>
        <p:txBody>
          <a:bodyPr>
            <a:normAutofit fontScale="62500" lnSpcReduction="20000"/>
          </a:bodyPr>
          <a:lstStyle/>
          <a:p>
            <a:pPr marL="0" indent="0">
              <a:buNone/>
            </a:pPr>
            <a:r>
              <a:rPr lang="en-US" dirty="0" smtClean="0"/>
              <a:t>Rotating points between coordinate spaces (object and upright)</a:t>
            </a:r>
          </a:p>
          <a:p>
            <a:r>
              <a:rPr lang="en-US" b="1" dirty="0" smtClean="0"/>
              <a:t>Matrix</a:t>
            </a:r>
            <a:r>
              <a:rPr lang="en-US" dirty="0" smtClean="0"/>
              <a:t>: Possible, and often highly optimized by vector instructions.</a:t>
            </a:r>
          </a:p>
          <a:p>
            <a:r>
              <a:rPr lang="en-US" b="1" dirty="0" smtClean="0"/>
              <a:t>Euler Angles</a:t>
            </a:r>
            <a:r>
              <a:rPr lang="en-US" dirty="0" smtClean="0"/>
              <a:t>: Impossible (must convert to rotation matrix)</a:t>
            </a:r>
          </a:p>
          <a:p>
            <a:r>
              <a:rPr lang="en-US" b="1" dirty="0" smtClean="0"/>
              <a:t>Exponential Map</a:t>
            </a:r>
            <a:r>
              <a:rPr lang="en-US" dirty="0" smtClean="0"/>
              <a:t>: Impossible (must convert to rotation matrix)</a:t>
            </a:r>
          </a:p>
          <a:p>
            <a:r>
              <a:rPr lang="en-US" b="1" dirty="0" smtClean="0"/>
              <a:t>Quaternion</a:t>
            </a:r>
            <a:r>
              <a:rPr lang="en-US" dirty="0" smtClean="0"/>
              <a:t>: On a chalkboard, yes. Practically, in a computer, not really. You might as well convert to rotation matrix.</a:t>
            </a:r>
          </a:p>
          <a:p>
            <a:pPr>
              <a:spcBef>
                <a:spcPts val="1200"/>
              </a:spcBef>
              <a:buNone/>
            </a:pPr>
            <a:r>
              <a:rPr lang="en-US" dirty="0" smtClean="0"/>
              <a:t>Concatenation of multiple rotations</a:t>
            </a:r>
          </a:p>
          <a:p>
            <a:r>
              <a:rPr lang="en-US" b="1" dirty="0" smtClean="0"/>
              <a:t>Matrix</a:t>
            </a:r>
            <a:r>
              <a:rPr lang="en-US" dirty="0" smtClean="0"/>
              <a:t>: Possible, and can often be highly optimized by vector instructions. Watch out for matrix creep.</a:t>
            </a:r>
          </a:p>
          <a:p>
            <a:r>
              <a:rPr lang="en-US" b="1" dirty="0" smtClean="0"/>
              <a:t>Euler Angles</a:t>
            </a:r>
            <a:r>
              <a:rPr lang="en-US" dirty="0" smtClean="0"/>
              <a:t>: Impossible.</a:t>
            </a:r>
          </a:p>
          <a:p>
            <a:r>
              <a:rPr lang="en-US" b="1" dirty="0" smtClean="0"/>
              <a:t>Exponential Map</a:t>
            </a:r>
            <a:r>
              <a:rPr lang="en-US" dirty="0" smtClean="0"/>
              <a:t>: Impossible.</a:t>
            </a:r>
          </a:p>
          <a:p>
            <a:r>
              <a:rPr lang="en-US" b="1" dirty="0" smtClean="0"/>
              <a:t>Quaternion</a:t>
            </a:r>
            <a:r>
              <a:rPr lang="en-US" dirty="0" smtClean="0"/>
              <a:t>: Possible. Fewer scalar operations than matrix multiplication, but might not as easy to take advantage of SIMD instructions. Watch out for error creep.</a:t>
            </a:r>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of Methods 2</a:t>
            </a:r>
            <a:endParaRPr lang="en-US" dirty="0"/>
          </a:p>
        </p:txBody>
      </p:sp>
      <p:sp>
        <p:nvSpPr>
          <p:cNvPr id="3" name="Content Placeholder 2"/>
          <p:cNvSpPr>
            <a:spLocks noGrp="1"/>
          </p:cNvSpPr>
          <p:nvPr>
            <p:ph idx="1"/>
          </p:nvPr>
        </p:nvSpPr>
        <p:spPr/>
        <p:txBody>
          <a:bodyPr>
            <a:normAutofit fontScale="77500" lnSpcReduction="20000"/>
          </a:bodyPr>
          <a:lstStyle/>
          <a:p>
            <a:pPr>
              <a:buNone/>
            </a:pPr>
            <a:r>
              <a:rPr lang="en-US" dirty="0" smtClean="0"/>
              <a:t>Inversion of rotations</a:t>
            </a:r>
          </a:p>
          <a:p>
            <a:r>
              <a:rPr lang="en-US" b="1" dirty="0" smtClean="0"/>
              <a:t>Matrix</a:t>
            </a:r>
            <a:r>
              <a:rPr lang="en-US" dirty="0" smtClean="0"/>
              <a:t>: Easy and fast, using matrix transpose</a:t>
            </a:r>
          </a:p>
          <a:p>
            <a:r>
              <a:rPr lang="en-US" b="1" dirty="0" smtClean="0"/>
              <a:t>Euler Angles</a:t>
            </a:r>
            <a:r>
              <a:rPr lang="en-US" dirty="0" smtClean="0"/>
              <a:t>: Not easy.</a:t>
            </a:r>
          </a:p>
          <a:p>
            <a:r>
              <a:rPr lang="en-US" b="1" dirty="0" smtClean="0"/>
              <a:t>Exponential Map</a:t>
            </a:r>
            <a:r>
              <a:rPr lang="en-US" dirty="0" smtClean="0"/>
              <a:t>: Easy and fast, using vector negation</a:t>
            </a:r>
          </a:p>
          <a:p>
            <a:r>
              <a:rPr lang="en-US" b="1" dirty="0" smtClean="0"/>
              <a:t>Quaternion</a:t>
            </a:r>
            <a:r>
              <a:rPr lang="en-US" dirty="0" smtClean="0"/>
              <a:t>: Easy and fast, using quaternion conjugate</a:t>
            </a:r>
          </a:p>
          <a:p>
            <a:pPr>
              <a:spcBef>
                <a:spcPts val="1200"/>
              </a:spcBef>
              <a:buNone/>
            </a:pPr>
            <a:r>
              <a:rPr lang="en-US" dirty="0" smtClean="0"/>
              <a:t>Interpolation</a:t>
            </a:r>
          </a:p>
          <a:p>
            <a:r>
              <a:rPr lang="en-US" b="1" dirty="0" smtClean="0"/>
              <a:t>Matrix</a:t>
            </a:r>
            <a:r>
              <a:rPr lang="en-US" dirty="0" smtClean="0"/>
              <a:t>: Extremely problematic</a:t>
            </a:r>
          </a:p>
          <a:p>
            <a:r>
              <a:rPr lang="en-US" b="1" dirty="0" smtClean="0"/>
              <a:t>Euler Angles</a:t>
            </a:r>
            <a:r>
              <a:rPr lang="en-US" dirty="0" smtClean="0"/>
              <a:t>: Possible, but </a:t>
            </a:r>
            <a:r>
              <a:rPr lang="en-US" dirty="0" err="1" smtClean="0"/>
              <a:t>Gimbal</a:t>
            </a:r>
            <a:r>
              <a:rPr lang="en-US" dirty="0" smtClean="0"/>
              <a:t> lock causes quirkiness</a:t>
            </a:r>
          </a:p>
          <a:p>
            <a:r>
              <a:rPr lang="en-US" b="1" dirty="0" smtClean="0"/>
              <a:t>Exponential Map</a:t>
            </a:r>
            <a:r>
              <a:rPr lang="en-US" dirty="0" smtClean="0"/>
              <a:t>: Possible, with some singularities, but not as troublesome as Euler angles.</a:t>
            </a:r>
          </a:p>
          <a:p>
            <a:r>
              <a:rPr lang="en-US" b="1" dirty="0" smtClean="0"/>
              <a:t>Quaternion</a:t>
            </a:r>
            <a:r>
              <a:rPr lang="en-US" dirty="0" smtClean="0"/>
              <a:t>: </a:t>
            </a:r>
            <a:r>
              <a:rPr lang="en-US" dirty="0" err="1" smtClean="0"/>
              <a:t>Slerp</a:t>
            </a:r>
            <a:r>
              <a:rPr lang="en-US" dirty="0" smtClean="0"/>
              <a:t> provides smooth interpolation</a:t>
            </a:r>
          </a:p>
          <a:p>
            <a:pPr>
              <a:buNone/>
            </a:pP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of Methods 3</a:t>
            </a:r>
            <a:endParaRPr lang="en-US" dirty="0"/>
          </a:p>
        </p:txBody>
      </p:sp>
      <p:sp>
        <p:nvSpPr>
          <p:cNvPr id="3" name="Content Placeholder 2"/>
          <p:cNvSpPr>
            <a:spLocks noGrp="1"/>
          </p:cNvSpPr>
          <p:nvPr>
            <p:ph idx="1"/>
          </p:nvPr>
        </p:nvSpPr>
        <p:spPr/>
        <p:txBody>
          <a:bodyPr>
            <a:normAutofit fontScale="70000" lnSpcReduction="20000"/>
          </a:bodyPr>
          <a:lstStyle/>
          <a:p>
            <a:pPr>
              <a:buNone/>
            </a:pPr>
            <a:r>
              <a:rPr lang="en-US" dirty="0" smtClean="0"/>
              <a:t>Direct human interpretation</a:t>
            </a:r>
          </a:p>
          <a:p>
            <a:r>
              <a:rPr lang="en-US" dirty="0" smtClean="0"/>
              <a:t> </a:t>
            </a:r>
            <a:r>
              <a:rPr lang="en-US" b="1" dirty="0" smtClean="0"/>
              <a:t>Matrix</a:t>
            </a:r>
            <a:r>
              <a:rPr lang="en-US" dirty="0" smtClean="0"/>
              <a:t>: Difficult</a:t>
            </a:r>
          </a:p>
          <a:p>
            <a:r>
              <a:rPr lang="en-US" dirty="0" smtClean="0"/>
              <a:t> </a:t>
            </a:r>
            <a:r>
              <a:rPr lang="en-US" b="1" dirty="0" smtClean="0"/>
              <a:t>Euler Angles</a:t>
            </a:r>
            <a:r>
              <a:rPr lang="en-US" dirty="0" smtClean="0"/>
              <a:t>: Easiest</a:t>
            </a:r>
          </a:p>
          <a:p>
            <a:r>
              <a:rPr lang="en-US" dirty="0" smtClean="0"/>
              <a:t> </a:t>
            </a:r>
            <a:r>
              <a:rPr lang="en-US" b="1" dirty="0" smtClean="0"/>
              <a:t>Exponential Map</a:t>
            </a:r>
            <a:r>
              <a:rPr lang="en-US" dirty="0" smtClean="0"/>
              <a:t>: Very difficult</a:t>
            </a:r>
          </a:p>
          <a:p>
            <a:r>
              <a:rPr lang="en-US" dirty="0" smtClean="0"/>
              <a:t> </a:t>
            </a:r>
            <a:r>
              <a:rPr lang="en-US" b="1" dirty="0" smtClean="0"/>
              <a:t>Quaternion</a:t>
            </a:r>
            <a:r>
              <a:rPr lang="en-US" dirty="0" smtClean="0"/>
              <a:t>: Very difficult</a:t>
            </a:r>
          </a:p>
          <a:p>
            <a:pPr>
              <a:spcBef>
                <a:spcPts val="1200"/>
              </a:spcBef>
              <a:buNone/>
            </a:pPr>
            <a:r>
              <a:rPr lang="en-US" dirty="0" smtClean="0"/>
              <a:t>Storing in a memory or in a file</a:t>
            </a:r>
          </a:p>
          <a:p>
            <a:r>
              <a:rPr lang="en-US" b="1" dirty="0" smtClean="0"/>
              <a:t>Matrix</a:t>
            </a:r>
            <a:r>
              <a:rPr lang="en-US" dirty="0" smtClean="0"/>
              <a:t>: Nine numbers</a:t>
            </a:r>
          </a:p>
          <a:p>
            <a:r>
              <a:rPr lang="en-US" b="1" dirty="0" smtClean="0"/>
              <a:t>Euler Angles</a:t>
            </a:r>
            <a:r>
              <a:rPr lang="en-US" dirty="0" smtClean="0"/>
              <a:t>: Three numbers that can be easily quantized</a:t>
            </a:r>
          </a:p>
          <a:p>
            <a:r>
              <a:rPr lang="en-US" b="1" dirty="0" smtClean="0"/>
              <a:t>Exponential Map</a:t>
            </a:r>
            <a:r>
              <a:rPr lang="en-US" dirty="0" smtClean="0"/>
              <a:t>: Three numbers that can be easily quantized</a:t>
            </a:r>
          </a:p>
          <a:p>
            <a:r>
              <a:rPr lang="en-US" b="1" dirty="0" smtClean="0"/>
              <a:t>Quaternion</a:t>
            </a:r>
            <a:r>
              <a:rPr lang="en-US" dirty="0" smtClean="0"/>
              <a:t>: 4 numbers that don’t quantize well; can be reduced to 3 by assuming unit length and that 4</a:t>
            </a:r>
            <a:r>
              <a:rPr lang="en-US" baseline="30000" dirty="0" smtClean="0"/>
              <a:t>th</a:t>
            </a:r>
            <a:r>
              <a:rPr lang="en-US" dirty="0" smtClean="0"/>
              <a:t> component is nonnegative.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of Methods 4</a:t>
            </a:r>
            <a:endParaRPr lang="en-US" dirty="0"/>
          </a:p>
        </p:txBody>
      </p:sp>
      <p:sp>
        <p:nvSpPr>
          <p:cNvPr id="3" name="Content Placeholder 2"/>
          <p:cNvSpPr>
            <a:spLocks noGrp="1"/>
          </p:cNvSpPr>
          <p:nvPr>
            <p:ph idx="1"/>
          </p:nvPr>
        </p:nvSpPr>
        <p:spPr/>
        <p:txBody>
          <a:bodyPr>
            <a:normAutofit fontScale="62500" lnSpcReduction="20000"/>
          </a:bodyPr>
          <a:lstStyle/>
          <a:p>
            <a:pPr>
              <a:buNone/>
            </a:pPr>
            <a:r>
              <a:rPr lang="en-US" dirty="0" smtClean="0"/>
              <a:t>Unique representation for a given rotation</a:t>
            </a:r>
          </a:p>
          <a:p>
            <a:r>
              <a:rPr lang="en-US" b="1" dirty="0" smtClean="0"/>
              <a:t>Matrix</a:t>
            </a:r>
            <a:r>
              <a:rPr lang="en-US" dirty="0" smtClean="0"/>
              <a:t>: Yes</a:t>
            </a:r>
          </a:p>
          <a:p>
            <a:r>
              <a:rPr lang="en-US" b="1" dirty="0" smtClean="0"/>
              <a:t>Euler Angles</a:t>
            </a:r>
            <a:r>
              <a:rPr lang="en-US" dirty="0" smtClean="0"/>
              <a:t>: No, due to aliasing</a:t>
            </a:r>
          </a:p>
          <a:p>
            <a:r>
              <a:rPr lang="en-US" b="1" dirty="0" smtClean="0"/>
              <a:t>Exponential Map</a:t>
            </a:r>
            <a:r>
              <a:rPr lang="en-US" dirty="0" smtClean="0"/>
              <a:t>: No, due to aliasing; less complicated than Euler angles.</a:t>
            </a:r>
          </a:p>
          <a:p>
            <a:r>
              <a:rPr lang="en-US" b="1" dirty="0" smtClean="0"/>
              <a:t>Quaternion</a:t>
            </a:r>
            <a:r>
              <a:rPr lang="en-US" dirty="0" smtClean="0"/>
              <a:t>: Exactly two distinct representations for any angular displacement, and they are negatives of each other</a:t>
            </a:r>
          </a:p>
          <a:p>
            <a:pPr>
              <a:spcBef>
                <a:spcPts val="1200"/>
              </a:spcBef>
              <a:buNone/>
            </a:pPr>
            <a:r>
              <a:rPr lang="en-US" dirty="0" smtClean="0"/>
              <a:t>Possible to become invalid</a:t>
            </a:r>
          </a:p>
          <a:p>
            <a:r>
              <a:rPr lang="en-US" b="1" dirty="0" smtClean="0"/>
              <a:t>Matrix</a:t>
            </a:r>
            <a:r>
              <a:rPr lang="en-US" dirty="0" smtClean="0"/>
              <a:t>: Six degrees of redundancy inherent in orthogonal matrix. Matrix creep can occur.</a:t>
            </a:r>
          </a:p>
          <a:p>
            <a:r>
              <a:rPr lang="en-US" b="1" dirty="0" smtClean="0"/>
              <a:t>Euler Angles</a:t>
            </a:r>
            <a:r>
              <a:rPr lang="en-US" dirty="0" smtClean="0"/>
              <a:t>: Any three numbers can be interpreted unambiguously</a:t>
            </a:r>
          </a:p>
          <a:p>
            <a:r>
              <a:rPr lang="en-US" b="1" dirty="0" smtClean="0"/>
              <a:t>Exponential Map</a:t>
            </a:r>
            <a:r>
              <a:rPr lang="en-US" dirty="0" smtClean="0"/>
              <a:t>: Any three numbers can be interpreted unambiguously</a:t>
            </a:r>
          </a:p>
          <a:p>
            <a:r>
              <a:rPr lang="en-US" b="1" dirty="0" smtClean="0"/>
              <a:t>Quaternion</a:t>
            </a:r>
            <a:r>
              <a:rPr lang="en-US" dirty="0" smtClean="0"/>
              <a:t>: Error creep can occur</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Choose Representation 1</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Euler angles are easiest for humans to work with. Using Euler angles greatly simplifies human interaction when specifying the orientation of objects in the world. </a:t>
            </a:r>
          </a:p>
          <a:p>
            <a:r>
              <a:rPr lang="en-US" dirty="0" smtClean="0"/>
              <a:t>This includes direct keyboard entry of an orientation, specifying orientations directly in the code (e.g. positioning the camera for rendering), and examination in the debugger. </a:t>
            </a:r>
          </a:p>
          <a:p>
            <a:r>
              <a:rPr lang="en-US" dirty="0" smtClean="0"/>
              <a:t>This advantage should not be underestimated. Certainly don't sacrifice ease of use in the name of optimization until you are certain that your optimization will make a difference in practice.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Choose Representation 2</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Matrix form must eventually be used if vector coordinate space transformations are needed. </a:t>
            </a:r>
          </a:p>
          <a:p>
            <a:r>
              <a:rPr lang="en-US" dirty="0" smtClean="0"/>
              <a:t>However, this doesn't mean you can't store the orientation using another format and then generate a rotation matrix when you need it. </a:t>
            </a:r>
          </a:p>
          <a:p>
            <a:r>
              <a:rPr lang="en-US" dirty="0" smtClean="0"/>
              <a:t>An alternative solution is to store the main copy of the orientation using Euler angles or a quaternion, but also maintain a matrix for rotations, re-computing this matrix anytime the main copy changes.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Choose Representation 3</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For storage of large numbers of orientations (e.g. animation data), Euler angles, exponential maps, and </a:t>
            </a:r>
            <a:r>
              <a:rPr lang="en-US" dirty="0" err="1" smtClean="0"/>
              <a:t>quaternions</a:t>
            </a:r>
            <a:r>
              <a:rPr lang="en-US" dirty="0" smtClean="0"/>
              <a:t> offer various tradeoffs. </a:t>
            </a:r>
          </a:p>
          <a:p>
            <a:r>
              <a:rPr lang="en-US" dirty="0" smtClean="0"/>
              <a:t>In general, the components of Euler angles and exponential maps quantize better than </a:t>
            </a:r>
            <a:r>
              <a:rPr lang="en-US" dirty="0" err="1" smtClean="0"/>
              <a:t>quaternions</a:t>
            </a:r>
            <a:r>
              <a:rPr lang="en-US" dirty="0" smtClean="0"/>
              <a:t>. </a:t>
            </a:r>
          </a:p>
          <a:p>
            <a:r>
              <a:rPr lang="en-US" dirty="0" smtClean="0"/>
              <a:t>It is possible to store a rotation quaternion in only three numbers; by assuming the fourth component is nonnegative and the quaternion has unit length it can be computed from the three that are stored.</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Choose Representation 3</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Reliable quality interpolation can only be accomplished using </a:t>
            </a:r>
            <a:r>
              <a:rPr lang="en-US" dirty="0" err="1" smtClean="0"/>
              <a:t>quaternions</a:t>
            </a:r>
            <a:r>
              <a:rPr lang="en-US" dirty="0" smtClean="0"/>
              <a:t>. </a:t>
            </a:r>
          </a:p>
          <a:p>
            <a:r>
              <a:rPr lang="en-US" dirty="0" smtClean="0"/>
              <a:t>However, even if you are using a different form you can always convert to </a:t>
            </a:r>
            <a:r>
              <a:rPr lang="en-US" dirty="0" err="1" smtClean="0"/>
              <a:t>quaternions</a:t>
            </a:r>
            <a:r>
              <a:rPr lang="en-US" dirty="0" smtClean="0"/>
              <a:t>, perform the interpolation, and then convert back to the original form. </a:t>
            </a:r>
          </a:p>
          <a:p>
            <a:r>
              <a:rPr lang="en-US" dirty="0" smtClean="0"/>
              <a:t>Direct interpolation using exponential maps might be a viable alternative in some cases, since the points of singularity are at very extreme orientations and are often easily avoided in practice.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159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Just a Matrix, Right?</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Certainly every good math library will have a 3 x 3 matrix class that can represent any arbitrary transformation, which is to say that it makes no assumptions about the value of the matrix elements. (Or perhaps it is a 4 x 4 matrix that can do projection, or a 4 x 3 that can do translation but not projection –  those distinctions are not important here.) </a:t>
            </a:r>
          </a:p>
          <a:p>
            <a:r>
              <a:rPr lang="en-US" dirty="0" smtClean="0"/>
              <a:t>For a matrix like this, the operations inherently are in terms of some input coordinate space and an output coordinate space. </a:t>
            </a:r>
          </a:p>
          <a:p>
            <a:r>
              <a:rPr lang="en-US" dirty="0" smtClean="0"/>
              <a:t>This is just implicit in the idea of matrix multiplication.</a:t>
            </a:r>
          </a:p>
          <a:p>
            <a:r>
              <a:rPr lang="en-US" dirty="0" smtClean="0"/>
              <a:t>But if you need to go from output to input, then you need to obtain the inverse of the matrix.</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Choose Representation 4</a:t>
            </a:r>
            <a:endParaRPr lang="en-US" dirty="0"/>
          </a:p>
        </p:txBody>
      </p:sp>
      <p:sp>
        <p:nvSpPr>
          <p:cNvPr id="3" name="Content Placeholder 2"/>
          <p:cNvSpPr>
            <a:spLocks noGrp="1"/>
          </p:cNvSpPr>
          <p:nvPr>
            <p:ph idx="1"/>
          </p:nvPr>
        </p:nvSpPr>
        <p:spPr/>
        <p:txBody>
          <a:bodyPr/>
          <a:lstStyle/>
          <a:p>
            <a:pPr marL="0" indent="0">
              <a:buNone/>
            </a:pPr>
            <a:r>
              <a:rPr lang="en-US" dirty="0" smtClean="0"/>
              <a:t>For angular velocity or any other situation where extra spins over and above 360° need to be represented, use the exponential map or axis-angle.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160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2700" dirty="0" smtClean="0"/>
              <a:t>Section 8.7:</a:t>
            </a:r>
            <a:br>
              <a:rPr lang="en-US" sz="2700" dirty="0" smtClean="0"/>
            </a:br>
            <a:r>
              <a:rPr lang="en-US" sz="4000" dirty="0" smtClean="0"/>
              <a:t>Converting Between Representations</a:t>
            </a:r>
            <a:endParaRPr lang="en-US" dirty="0"/>
          </a:p>
        </p:txBody>
      </p:sp>
      <p:sp>
        <p:nvSpPr>
          <p:cNvPr id="18" name="Date Placeholder 3"/>
          <p:cNvSpPr>
            <a:spLocks noGrp="1"/>
          </p:cNvSpPr>
          <p:nvPr>
            <p:ph type="dt" sz="half" idx="10"/>
          </p:nvPr>
        </p:nvSpPr>
        <p:spPr>
          <a:xfrm>
            <a:off x="457200" y="6248400"/>
            <a:ext cx="2133600" cy="365125"/>
          </a:xfrm>
        </p:spPr>
        <p:txBody>
          <a:bodyPr/>
          <a:lstStyle/>
          <a:p>
            <a:r>
              <a:rPr lang="en-US" dirty="0" smtClean="0">
                <a:solidFill>
                  <a:schemeClr val="bg1"/>
                </a:solidFill>
              </a:rPr>
              <a:t>Chapter 8 Notes</a:t>
            </a:r>
            <a:endParaRPr lang="en-US" dirty="0">
              <a:solidFill>
                <a:schemeClr val="bg1"/>
              </a:solidFill>
            </a:endParaRPr>
          </a:p>
        </p:txBody>
      </p:sp>
      <p:sp>
        <p:nvSpPr>
          <p:cNvPr id="19" name="Footer Placeholder 4"/>
          <p:cNvSpPr>
            <a:spLocks noGrp="1"/>
          </p:cNvSpPr>
          <p:nvPr>
            <p:ph type="ftr" sz="quarter" idx="11"/>
          </p:nvPr>
        </p:nvSpPr>
        <p:spPr>
          <a:xfrm>
            <a:off x="3124200" y="6248400"/>
            <a:ext cx="2895600" cy="365125"/>
          </a:xfrm>
        </p:spPr>
        <p:txBody>
          <a:bodyPr/>
          <a:lstStyle/>
          <a:p>
            <a:r>
              <a:rPr lang="en-US" dirty="0" smtClean="0">
                <a:solidFill>
                  <a:schemeClr val="bg1"/>
                </a:solidFill>
              </a:rPr>
              <a:t>3D Math Primer for Graphics &amp; Game Dev</a:t>
            </a:r>
            <a:endParaRPr lang="en-US" dirty="0">
              <a:solidFill>
                <a:schemeClr val="bg1"/>
              </a:solidFill>
            </a:endParaRPr>
          </a:p>
        </p:txBody>
      </p:sp>
      <p:sp>
        <p:nvSpPr>
          <p:cNvPr id="20" name="Slide Number Placeholder 5"/>
          <p:cNvSpPr>
            <a:spLocks noGrp="1"/>
          </p:cNvSpPr>
          <p:nvPr>
            <p:ph type="sldNum" sz="quarter" idx="12"/>
          </p:nvPr>
        </p:nvSpPr>
        <p:spPr>
          <a:xfrm>
            <a:off x="6553200" y="6248400"/>
            <a:ext cx="2133600" cy="365125"/>
          </a:xfrm>
        </p:spPr>
        <p:txBody>
          <a:bodyPr/>
          <a:lstStyle/>
          <a:p>
            <a:fld id="{B6F15528-21DE-4FAA-801E-634DDDAF4B2B}" type="slidenum">
              <a:rPr lang="en-US" smtClean="0">
                <a:solidFill>
                  <a:schemeClr val="bg1"/>
                </a:solidFill>
              </a:rPr>
              <a:pPr/>
              <a:t>161</a:t>
            </a:fld>
            <a:endParaRPr 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p:txBody>
          <a:bodyPr/>
          <a:lstStyle/>
          <a:p>
            <a:r>
              <a:rPr lang="en-US" dirty="0"/>
              <a:t>Conversion Algorithms</a:t>
            </a:r>
          </a:p>
        </p:txBody>
      </p:sp>
      <p:sp>
        <p:nvSpPr>
          <p:cNvPr id="80899" name="Rectangle 3"/>
          <p:cNvSpPr>
            <a:spLocks noGrp="1" noChangeArrowheads="1"/>
          </p:cNvSpPr>
          <p:nvPr>
            <p:ph idx="1"/>
          </p:nvPr>
        </p:nvSpPr>
        <p:spPr/>
        <p:txBody>
          <a:bodyPr/>
          <a:lstStyle/>
          <a:p>
            <a:pPr marL="514350" indent="-514350">
              <a:buFont typeface="+mj-lt"/>
              <a:buAutoNum type="arabicPeriod"/>
            </a:pPr>
            <a:r>
              <a:rPr lang="en-US" dirty="0"/>
              <a:t>Euler angles to rotation matrix.</a:t>
            </a:r>
          </a:p>
          <a:p>
            <a:pPr marL="514350" indent="-514350">
              <a:buFont typeface="+mj-lt"/>
              <a:buAutoNum type="arabicPeriod"/>
            </a:pPr>
            <a:r>
              <a:rPr lang="en-US" dirty="0"/>
              <a:t>Rotation matrix to Euler angles.</a:t>
            </a:r>
          </a:p>
          <a:p>
            <a:pPr marL="514350" indent="-514350">
              <a:buFont typeface="+mj-lt"/>
              <a:buAutoNum type="arabicPeriod"/>
            </a:pPr>
            <a:r>
              <a:rPr lang="en-US" dirty="0"/>
              <a:t>Quaternion to matrix.</a:t>
            </a:r>
          </a:p>
          <a:p>
            <a:pPr marL="514350" indent="-514350">
              <a:buFont typeface="+mj-lt"/>
              <a:buAutoNum type="arabicPeriod"/>
            </a:pPr>
            <a:r>
              <a:rPr lang="en-US" dirty="0"/>
              <a:t>Matrix to quaternion.</a:t>
            </a:r>
          </a:p>
          <a:p>
            <a:pPr marL="514350" indent="-514350">
              <a:buFont typeface="+mj-lt"/>
              <a:buAutoNum type="arabicPeriod"/>
            </a:pPr>
            <a:r>
              <a:rPr lang="en-US" dirty="0"/>
              <a:t>Euler angles to quaternion.</a:t>
            </a:r>
          </a:p>
          <a:p>
            <a:pPr marL="514350" indent="-514350">
              <a:buFont typeface="+mj-lt"/>
              <a:buAutoNum type="arabicPeriod"/>
            </a:pPr>
            <a:r>
              <a:rPr lang="en-US" dirty="0"/>
              <a:t>Quaternion to Euler angles.</a:t>
            </a:r>
          </a:p>
          <a:p>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ECEDB549-7988-4975-B2A7-9E4D289BF223}" type="slidenum">
              <a:rPr lang="en-US"/>
              <a:pPr/>
              <a:t>162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normAutofit/>
          </a:bodyPr>
          <a:lstStyle/>
          <a:p>
            <a:r>
              <a:rPr lang="en-US" dirty="0" smtClean="0"/>
              <a:t>Euler </a:t>
            </a:r>
            <a:r>
              <a:rPr lang="en-US" dirty="0"/>
              <a:t>Angles to </a:t>
            </a:r>
            <a:r>
              <a:rPr lang="en-US" dirty="0" smtClean="0"/>
              <a:t>Matrix 1</a:t>
            </a:r>
            <a:endParaRPr lang="en-US" dirty="0"/>
          </a:p>
        </p:txBody>
      </p:sp>
      <p:sp>
        <p:nvSpPr>
          <p:cNvPr id="56323" name="Rectangle 3"/>
          <p:cNvSpPr>
            <a:spLocks noGrp="1" noChangeArrowheads="1"/>
          </p:cNvSpPr>
          <p:nvPr>
            <p:ph idx="1"/>
          </p:nvPr>
        </p:nvSpPr>
        <p:spPr/>
        <p:txBody>
          <a:bodyPr/>
          <a:lstStyle/>
          <a:p>
            <a:pPr>
              <a:lnSpc>
                <a:spcPct val="90000"/>
              </a:lnSpc>
            </a:pPr>
            <a:r>
              <a:rPr lang="en-US" sz="2800" dirty="0"/>
              <a:t>Euler angles represent a transformation of inertial space axes to object space axes.</a:t>
            </a:r>
          </a:p>
          <a:p>
            <a:pPr>
              <a:lnSpc>
                <a:spcPct val="90000"/>
              </a:lnSpc>
            </a:pPr>
            <a:r>
              <a:rPr lang="en-US" sz="2800" dirty="0"/>
              <a:t>We want a matrix to transform points.</a:t>
            </a:r>
          </a:p>
          <a:p>
            <a:pPr>
              <a:lnSpc>
                <a:spcPct val="90000"/>
              </a:lnSpc>
            </a:pPr>
            <a:r>
              <a:rPr lang="en-US" sz="2800" dirty="0"/>
              <a:t>Of course, it matters whether we want to go from inertial to object space or the other way around.</a:t>
            </a:r>
          </a:p>
          <a:p>
            <a:pPr>
              <a:lnSpc>
                <a:spcPct val="90000"/>
              </a:lnSpc>
            </a:pPr>
            <a:r>
              <a:rPr lang="en-US" sz="2800" dirty="0"/>
              <a:t>Let’s start with object to </a:t>
            </a:r>
            <a:r>
              <a:rPr lang="en-US" sz="2800" dirty="0" smtClean="0"/>
              <a:t>upright space</a:t>
            </a:r>
            <a:r>
              <a:rPr lang="en-US" sz="2800" dirty="0"/>
              <a:t>, since that’s how Euler angles are defined.</a:t>
            </a:r>
          </a:p>
          <a:p>
            <a:pPr>
              <a:lnSpc>
                <a:spcPct val="90000"/>
              </a:lnSpc>
            </a:pPr>
            <a:r>
              <a:rPr lang="en-US" sz="2800" dirty="0"/>
              <a:t>Since transforming axes is the opposite of transforming points, we need to negate the angles.</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83FC97BF-4493-4B41-A402-649982FC1438}" type="slidenum">
              <a:rPr lang="en-US"/>
              <a:pPr/>
              <a:t>163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normAutofit/>
          </a:bodyPr>
          <a:lstStyle/>
          <a:p>
            <a:r>
              <a:rPr lang="en-US" dirty="0" smtClean="0"/>
              <a:t>Euler </a:t>
            </a:r>
            <a:r>
              <a:rPr lang="en-US" dirty="0"/>
              <a:t>Angles to </a:t>
            </a:r>
            <a:r>
              <a:rPr lang="en-US" dirty="0" smtClean="0"/>
              <a:t>Matrix 2</a:t>
            </a:r>
            <a:endParaRPr lang="en-US" dirty="0"/>
          </a:p>
        </p:txBody>
      </p:sp>
      <p:sp>
        <p:nvSpPr>
          <p:cNvPr id="57347" name="Rectangle 3"/>
          <p:cNvSpPr>
            <a:spLocks noGrp="1" noChangeArrowheads="1"/>
          </p:cNvSpPr>
          <p:nvPr>
            <p:ph idx="1"/>
          </p:nvPr>
        </p:nvSpPr>
        <p:spPr/>
        <p:txBody>
          <a:bodyPr/>
          <a:lstStyle/>
          <a:p>
            <a:r>
              <a:rPr lang="en-US" dirty="0">
                <a:solidFill>
                  <a:srgbClr val="231F20"/>
                </a:solidFill>
              </a:rPr>
              <a:t>Create rotation matrices for heading, pitch, and bank angles, then multiply the matrices.</a:t>
            </a:r>
          </a:p>
          <a:p>
            <a:pPr algn="ctr">
              <a:buNone/>
            </a:pPr>
            <a:r>
              <a:rPr lang="en-US" b="1" dirty="0" err="1" smtClean="0">
                <a:solidFill>
                  <a:srgbClr val="231F20"/>
                </a:solidFill>
              </a:rPr>
              <a:t>M</a:t>
            </a:r>
            <a:r>
              <a:rPr lang="en-US" i="1" baseline="-25000" dirty="0" err="1" smtClean="0">
                <a:solidFill>
                  <a:srgbClr val="231F20"/>
                </a:solidFill>
              </a:rPr>
              <a:t>object</a:t>
            </a:r>
            <a:r>
              <a:rPr lang="en-US" i="1" baseline="-25000" dirty="0" err="1" smtClean="0">
                <a:solidFill>
                  <a:srgbClr val="231F20"/>
                </a:solidFill>
                <a:sym typeface="Symbol" pitchFamily="18" charset="2"/>
              </a:rPr>
              <a:t>upright</a:t>
            </a:r>
            <a:r>
              <a:rPr lang="en-US" b="1" dirty="0" smtClean="0">
                <a:solidFill>
                  <a:srgbClr val="231F20"/>
                </a:solidFill>
              </a:rPr>
              <a:t> </a:t>
            </a:r>
            <a:r>
              <a:rPr lang="en-US" dirty="0">
                <a:solidFill>
                  <a:srgbClr val="231F20"/>
                </a:solidFill>
              </a:rPr>
              <a:t>=</a:t>
            </a:r>
            <a:r>
              <a:rPr lang="en-US" b="1" dirty="0">
                <a:solidFill>
                  <a:srgbClr val="231F20"/>
                </a:solidFill>
              </a:rPr>
              <a:t> </a:t>
            </a:r>
            <a:r>
              <a:rPr lang="en-US" b="1" dirty="0" smtClean="0">
                <a:solidFill>
                  <a:srgbClr val="231F20"/>
                </a:solidFill>
              </a:rPr>
              <a:t>BPH</a:t>
            </a:r>
            <a:endParaRPr lang="en-US" b="1" dirty="0">
              <a:solidFill>
                <a:srgbClr val="231F20"/>
              </a:solidFill>
            </a:endParaRPr>
          </a:p>
          <a:p>
            <a:r>
              <a:rPr lang="en-US" b="1" dirty="0" smtClean="0">
                <a:solidFill>
                  <a:srgbClr val="231F20"/>
                </a:solidFill>
              </a:rPr>
              <a:t>B</a:t>
            </a:r>
            <a:r>
              <a:rPr lang="en-US" dirty="0" smtClean="0">
                <a:solidFill>
                  <a:srgbClr val="231F20"/>
                </a:solidFill>
              </a:rPr>
              <a:t>, </a:t>
            </a:r>
            <a:r>
              <a:rPr lang="en-US" b="1" dirty="0">
                <a:solidFill>
                  <a:srgbClr val="231F20"/>
                </a:solidFill>
              </a:rPr>
              <a:t>P</a:t>
            </a:r>
            <a:r>
              <a:rPr lang="en-US" dirty="0">
                <a:solidFill>
                  <a:srgbClr val="231F20"/>
                </a:solidFill>
              </a:rPr>
              <a:t>, and </a:t>
            </a:r>
            <a:r>
              <a:rPr lang="en-US" b="1" dirty="0" smtClean="0">
                <a:solidFill>
                  <a:srgbClr val="231F20"/>
                </a:solidFill>
              </a:rPr>
              <a:t>H </a:t>
            </a:r>
            <a:r>
              <a:rPr lang="en-US" dirty="0">
                <a:solidFill>
                  <a:srgbClr val="231F20"/>
                </a:solidFill>
              </a:rPr>
              <a:t>are the rotation matrices for </a:t>
            </a:r>
            <a:r>
              <a:rPr lang="en-US" dirty="0" smtClean="0">
                <a:solidFill>
                  <a:srgbClr val="231F20"/>
                </a:solidFill>
              </a:rPr>
              <a:t>bank, heading, and pitch</a:t>
            </a:r>
            <a:r>
              <a:rPr lang="en-US" dirty="0">
                <a:solidFill>
                  <a:srgbClr val="231F20"/>
                </a:solidFill>
              </a:rPr>
              <a:t>, </a:t>
            </a:r>
            <a:r>
              <a:rPr lang="en-US" dirty="0" smtClean="0">
                <a:solidFill>
                  <a:srgbClr val="231F20"/>
                </a:solidFill>
              </a:rPr>
              <a:t>which </a:t>
            </a:r>
            <a:r>
              <a:rPr lang="en-US" dirty="0">
                <a:solidFill>
                  <a:srgbClr val="231F20"/>
                </a:solidFill>
              </a:rPr>
              <a:t>rotate about the </a:t>
            </a:r>
            <a:r>
              <a:rPr lang="en-US" i="1" dirty="0" smtClean="0">
                <a:solidFill>
                  <a:srgbClr val="231F20"/>
                </a:solidFill>
              </a:rPr>
              <a:t>z</a:t>
            </a:r>
            <a:r>
              <a:rPr lang="en-US" dirty="0" smtClean="0">
                <a:solidFill>
                  <a:srgbClr val="231F20"/>
                </a:solidFill>
              </a:rPr>
              <a:t>, </a:t>
            </a:r>
            <a:r>
              <a:rPr lang="en-US" i="1" dirty="0">
                <a:solidFill>
                  <a:srgbClr val="231F20"/>
                </a:solidFill>
              </a:rPr>
              <a:t>x</a:t>
            </a:r>
            <a:r>
              <a:rPr lang="en-US" dirty="0">
                <a:solidFill>
                  <a:srgbClr val="231F20"/>
                </a:solidFill>
              </a:rPr>
              <a:t>, and </a:t>
            </a:r>
            <a:r>
              <a:rPr lang="en-US" i="1" dirty="0" smtClean="0">
                <a:solidFill>
                  <a:srgbClr val="231F20"/>
                </a:solidFill>
              </a:rPr>
              <a:t>y</a:t>
            </a:r>
            <a:r>
              <a:rPr lang="en-US" dirty="0" smtClean="0">
                <a:solidFill>
                  <a:srgbClr val="231F20"/>
                </a:solidFill>
              </a:rPr>
              <a:t>-axis</a:t>
            </a:r>
            <a:r>
              <a:rPr lang="en-US" dirty="0">
                <a:solidFill>
                  <a:srgbClr val="231F20"/>
                </a:solidFill>
              </a:rPr>
              <a:t>, respectively.</a:t>
            </a:r>
            <a:endParaRPr lang="en-US" dirty="0">
              <a:solidFill>
                <a:srgbClr val="000000"/>
              </a:solidFill>
            </a:endParaRPr>
          </a:p>
          <a:p>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944F85B3-4291-46B0-B42C-1EFA73499301}" type="slidenum">
              <a:rPr lang="en-US"/>
              <a:pPr/>
              <a:t>164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normAutofit/>
          </a:bodyPr>
          <a:lstStyle/>
          <a:p>
            <a:r>
              <a:rPr lang="en-US" dirty="0" smtClean="0"/>
              <a:t>Euler </a:t>
            </a:r>
            <a:r>
              <a:rPr lang="en-US" dirty="0"/>
              <a:t>Angles to </a:t>
            </a:r>
            <a:r>
              <a:rPr lang="en-US" dirty="0" smtClean="0"/>
              <a:t>Matrix 3</a:t>
            </a:r>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4"/>
          <p:cNvSpPr>
            <a:spLocks noGrp="1"/>
          </p:cNvSpPr>
          <p:nvPr>
            <p:ph type="sldNum" sz="quarter" idx="12"/>
          </p:nvPr>
        </p:nvSpPr>
        <p:spPr/>
        <p:txBody>
          <a:bodyPr/>
          <a:lstStyle/>
          <a:p>
            <a:fld id="{D99BFFE5-BC30-44E7-91A6-7F17ADBE6579}" type="slidenum">
              <a:rPr lang="en-US"/>
              <a:pPr/>
              <a:t>165</a:t>
            </a:fld>
            <a:endParaRPr lang="en-US"/>
          </a:p>
        </p:txBody>
      </p:sp>
      <p:pic>
        <p:nvPicPr>
          <p:cNvPr id="156674" name="Picture 2"/>
          <p:cNvPicPr>
            <a:picLocks noChangeAspect="1" noChangeArrowheads="1"/>
          </p:cNvPicPr>
          <p:nvPr/>
        </p:nvPicPr>
        <p:blipFill>
          <a:blip r:embed="rId2" cstate="print"/>
          <a:srcRect/>
          <a:stretch>
            <a:fillRect/>
          </a:stretch>
        </p:blipFill>
        <p:spPr bwMode="auto">
          <a:xfrm>
            <a:off x="1752600" y="1752600"/>
            <a:ext cx="5778500" cy="4283857"/>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normAutofit/>
          </a:bodyPr>
          <a:lstStyle/>
          <a:p>
            <a:r>
              <a:rPr lang="en-US" dirty="0" smtClean="0"/>
              <a:t>Euler </a:t>
            </a:r>
            <a:r>
              <a:rPr lang="en-US" dirty="0"/>
              <a:t>Angles to </a:t>
            </a:r>
            <a:r>
              <a:rPr lang="en-US" dirty="0" smtClean="0"/>
              <a:t>Matrix 4</a:t>
            </a:r>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4"/>
          <p:cNvSpPr>
            <a:spLocks noGrp="1"/>
          </p:cNvSpPr>
          <p:nvPr>
            <p:ph type="sldNum" sz="quarter" idx="12"/>
          </p:nvPr>
        </p:nvSpPr>
        <p:spPr/>
        <p:txBody>
          <a:bodyPr/>
          <a:lstStyle/>
          <a:p>
            <a:fld id="{E05D52C9-228D-4DC2-B2FD-84A0DA284ADF}" type="slidenum">
              <a:rPr lang="en-US"/>
              <a:pPr/>
              <a:t>166</a:t>
            </a:fld>
            <a:endParaRPr lang="en-US"/>
          </a:p>
        </p:txBody>
      </p:sp>
      <p:pic>
        <p:nvPicPr>
          <p:cNvPr id="157698" name="Picture 2"/>
          <p:cNvPicPr>
            <a:picLocks noChangeAspect="1" noChangeArrowheads="1"/>
          </p:cNvPicPr>
          <p:nvPr/>
        </p:nvPicPr>
        <p:blipFill>
          <a:blip r:embed="rId2" cstate="print"/>
          <a:srcRect/>
          <a:stretch>
            <a:fillRect/>
          </a:stretch>
        </p:blipFill>
        <p:spPr bwMode="auto">
          <a:xfrm>
            <a:off x="228600" y="2209800"/>
            <a:ext cx="8458200" cy="1282902"/>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p:txBody>
          <a:bodyPr>
            <a:normAutofit/>
          </a:bodyPr>
          <a:lstStyle/>
          <a:p>
            <a:r>
              <a:rPr lang="en-US" dirty="0" smtClean="0"/>
              <a:t>Euler </a:t>
            </a:r>
            <a:r>
              <a:rPr lang="en-US" dirty="0"/>
              <a:t>Angles to </a:t>
            </a:r>
            <a:r>
              <a:rPr lang="en-US" dirty="0" smtClean="0"/>
              <a:t>Matrix 5</a:t>
            </a:r>
            <a:endParaRPr lang="en-US" dirty="0"/>
          </a:p>
        </p:txBody>
      </p:sp>
      <p:sp>
        <p:nvSpPr>
          <p:cNvPr id="61443" name="Rectangle 3"/>
          <p:cNvSpPr>
            <a:spLocks noGrp="1" noChangeArrowheads="1"/>
          </p:cNvSpPr>
          <p:nvPr>
            <p:ph idx="1"/>
          </p:nvPr>
        </p:nvSpPr>
        <p:spPr/>
        <p:txBody>
          <a:bodyPr/>
          <a:lstStyle/>
          <a:p>
            <a:r>
              <a:rPr lang="en-US" dirty="0">
                <a:solidFill>
                  <a:srgbClr val="231F20"/>
                </a:solidFill>
              </a:rPr>
              <a:t>To transform points from object to </a:t>
            </a:r>
            <a:r>
              <a:rPr lang="en-US" dirty="0" smtClean="0">
                <a:solidFill>
                  <a:srgbClr val="231F20"/>
                </a:solidFill>
              </a:rPr>
              <a:t>upright space</a:t>
            </a:r>
            <a:r>
              <a:rPr lang="en-US" dirty="0">
                <a:solidFill>
                  <a:srgbClr val="231F20"/>
                </a:solidFill>
              </a:rPr>
              <a:t>, it’s just the inverse of the matrix we just saw.</a:t>
            </a:r>
          </a:p>
          <a:p>
            <a:r>
              <a:rPr lang="en-US" dirty="0">
                <a:solidFill>
                  <a:srgbClr val="231F20"/>
                </a:solidFill>
              </a:rPr>
              <a:t>And the inverse of a rotation matrix is its transpose.</a:t>
            </a:r>
            <a:endParaRPr lang="en-US" b="1" dirty="0">
              <a:solidFill>
                <a:srgbClr val="231F20"/>
              </a:solidFill>
            </a:endParaRPr>
          </a:p>
          <a:p>
            <a:pPr algn="ctr">
              <a:buFontTx/>
              <a:buNone/>
            </a:pPr>
            <a:r>
              <a:rPr lang="en-US" b="1" dirty="0">
                <a:solidFill>
                  <a:srgbClr val="231F20"/>
                </a:solidFill>
              </a:rPr>
              <a:t> </a:t>
            </a:r>
            <a:r>
              <a:rPr lang="en-US" b="1" dirty="0" err="1" smtClean="0">
                <a:solidFill>
                  <a:srgbClr val="231F20"/>
                </a:solidFill>
              </a:rPr>
              <a:t>M</a:t>
            </a:r>
            <a:r>
              <a:rPr lang="en-US" i="1" baseline="-25000" dirty="0" err="1" smtClean="0">
                <a:solidFill>
                  <a:srgbClr val="231F20"/>
                </a:solidFill>
                <a:sym typeface="Symbol" pitchFamily="18" charset="2"/>
              </a:rPr>
              <a:t>upright</a:t>
            </a:r>
            <a:r>
              <a:rPr lang="en-US" i="1" baseline="-25000" dirty="0" err="1" smtClean="0">
                <a:solidFill>
                  <a:srgbClr val="231F20"/>
                </a:solidFill>
              </a:rPr>
              <a:t>object</a:t>
            </a:r>
            <a:r>
              <a:rPr lang="en-US" b="1" dirty="0" smtClean="0">
                <a:solidFill>
                  <a:srgbClr val="231F20"/>
                </a:solidFill>
              </a:rPr>
              <a:t> </a:t>
            </a:r>
            <a:r>
              <a:rPr lang="en-US" dirty="0" smtClean="0"/>
              <a:t>= (</a:t>
            </a:r>
            <a:r>
              <a:rPr lang="en-US" b="1" dirty="0" err="1" smtClean="0">
                <a:solidFill>
                  <a:srgbClr val="231F20"/>
                </a:solidFill>
              </a:rPr>
              <a:t>M</a:t>
            </a:r>
            <a:r>
              <a:rPr lang="en-US" i="1" baseline="-25000" dirty="0" err="1" smtClean="0">
                <a:solidFill>
                  <a:srgbClr val="231F20"/>
                </a:solidFill>
              </a:rPr>
              <a:t>object</a:t>
            </a:r>
            <a:r>
              <a:rPr lang="en-US" i="1" baseline="-25000" dirty="0" err="1" smtClean="0">
                <a:solidFill>
                  <a:srgbClr val="231F20"/>
                </a:solidFill>
                <a:sym typeface="Symbol" pitchFamily="18" charset="2"/>
              </a:rPr>
              <a:t>upright</a:t>
            </a:r>
            <a:r>
              <a:rPr lang="en-US" b="1" dirty="0" smtClean="0">
                <a:solidFill>
                  <a:srgbClr val="231F20"/>
                </a:solidFill>
              </a:rPr>
              <a:t> </a:t>
            </a:r>
            <a:r>
              <a:rPr lang="en-US" dirty="0" smtClean="0"/>
              <a:t>)</a:t>
            </a:r>
            <a:r>
              <a:rPr lang="en-US" baseline="30000" dirty="0" smtClean="0"/>
              <a:t>-</a:t>
            </a:r>
            <a:r>
              <a:rPr lang="en-US" baseline="30000" dirty="0"/>
              <a:t>1</a:t>
            </a:r>
          </a:p>
          <a:p>
            <a:pPr>
              <a:buFontTx/>
              <a:buNone/>
            </a:pPr>
            <a:r>
              <a:rPr lang="en-US" baseline="30000" dirty="0"/>
              <a:t>                                              </a:t>
            </a:r>
            <a:r>
              <a:rPr lang="en-US" dirty="0"/>
              <a:t> = </a:t>
            </a:r>
            <a:r>
              <a:rPr lang="en-US" dirty="0" smtClean="0"/>
              <a:t>(</a:t>
            </a:r>
            <a:r>
              <a:rPr lang="en-US" b="1" dirty="0" err="1" smtClean="0">
                <a:solidFill>
                  <a:srgbClr val="231F20"/>
                </a:solidFill>
              </a:rPr>
              <a:t>M</a:t>
            </a:r>
            <a:r>
              <a:rPr lang="en-US" i="1" baseline="-25000" dirty="0" err="1" smtClean="0">
                <a:solidFill>
                  <a:srgbClr val="231F20"/>
                </a:solidFill>
              </a:rPr>
              <a:t>object</a:t>
            </a:r>
            <a:r>
              <a:rPr lang="en-US" i="1" baseline="-25000" dirty="0" err="1" smtClean="0">
                <a:solidFill>
                  <a:srgbClr val="231F20"/>
                </a:solidFill>
                <a:sym typeface="Symbol" pitchFamily="18" charset="2"/>
              </a:rPr>
              <a:t>upright</a:t>
            </a:r>
            <a:r>
              <a:rPr lang="en-US" b="1" dirty="0" smtClean="0">
                <a:solidFill>
                  <a:srgbClr val="231F20"/>
                </a:solidFill>
              </a:rPr>
              <a:t> </a:t>
            </a:r>
            <a:r>
              <a:rPr lang="en-US" dirty="0" smtClean="0"/>
              <a:t>)</a:t>
            </a:r>
            <a:r>
              <a:rPr lang="en-US" baseline="30000" dirty="0"/>
              <a:t>T</a:t>
            </a:r>
            <a:r>
              <a:rPr lang="en-US" dirty="0"/>
              <a:t> </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25AF8432-AB1F-44F0-A39A-76CDF41C10D0}" type="slidenum">
              <a:rPr lang="en-US"/>
              <a:pPr/>
              <a:t>167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normAutofit/>
          </a:bodyPr>
          <a:lstStyle/>
          <a:p>
            <a:r>
              <a:rPr lang="en-US" dirty="0" smtClean="0"/>
              <a:t>Matrix </a:t>
            </a:r>
            <a:r>
              <a:rPr lang="en-US" dirty="0"/>
              <a:t>to Euler Angles </a:t>
            </a:r>
            <a:r>
              <a:rPr lang="en-US" dirty="0" smtClean="0"/>
              <a:t>1</a:t>
            </a:r>
            <a:endParaRPr lang="en-US" dirty="0"/>
          </a:p>
        </p:txBody>
      </p:sp>
      <p:sp>
        <p:nvSpPr>
          <p:cNvPr id="62467" name="Rectangle 3"/>
          <p:cNvSpPr>
            <a:spLocks noGrp="1" noChangeArrowheads="1"/>
          </p:cNvSpPr>
          <p:nvPr>
            <p:ph idx="1"/>
          </p:nvPr>
        </p:nvSpPr>
        <p:spPr/>
        <p:txBody>
          <a:bodyPr>
            <a:normAutofit fontScale="85000" lnSpcReduction="20000"/>
          </a:bodyPr>
          <a:lstStyle/>
          <a:p>
            <a:r>
              <a:rPr lang="en-US" dirty="0">
                <a:solidFill>
                  <a:srgbClr val="231F20"/>
                </a:solidFill>
              </a:rPr>
              <a:t>We must know which rotation the matrix performs: either </a:t>
            </a:r>
            <a:r>
              <a:rPr lang="en-US" dirty="0" smtClean="0">
                <a:solidFill>
                  <a:srgbClr val="231F20"/>
                </a:solidFill>
              </a:rPr>
              <a:t>object-to-upright </a:t>
            </a:r>
            <a:r>
              <a:rPr lang="en-US" dirty="0">
                <a:solidFill>
                  <a:srgbClr val="231F20"/>
                </a:solidFill>
              </a:rPr>
              <a:t>or </a:t>
            </a:r>
            <a:r>
              <a:rPr lang="en-US" dirty="0" smtClean="0">
                <a:solidFill>
                  <a:srgbClr val="231F20"/>
                </a:solidFill>
              </a:rPr>
              <a:t>upright-to-object</a:t>
            </a:r>
            <a:r>
              <a:rPr lang="en-US" dirty="0">
                <a:solidFill>
                  <a:srgbClr val="231F20"/>
                </a:solidFill>
              </a:rPr>
              <a:t>. Here, we will develop a technique using the </a:t>
            </a:r>
            <a:r>
              <a:rPr lang="en-US" dirty="0" smtClean="0">
                <a:solidFill>
                  <a:srgbClr val="231F20"/>
                </a:solidFill>
              </a:rPr>
              <a:t>upright-to-object </a:t>
            </a:r>
            <a:r>
              <a:rPr lang="en-US" dirty="0">
                <a:solidFill>
                  <a:srgbClr val="231F20"/>
                </a:solidFill>
              </a:rPr>
              <a:t>matrix.</a:t>
            </a:r>
          </a:p>
          <a:p>
            <a:r>
              <a:rPr lang="en-US" dirty="0">
                <a:solidFill>
                  <a:srgbClr val="231F20"/>
                </a:solidFill>
              </a:rPr>
              <a:t>The process of converting an </a:t>
            </a:r>
            <a:r>
              <a:rPr lang="en-US" dirty="0" smtClean="0">
                <a:solidFill>
                  <a:srgbClr val="231F20"/>
                </a:solidFill>
              </a:rPr>
              <a:t>object-to-upright </a:t>
            </a:r>
            <a:r>
              <a:rPr lang="en-US" dirty="0">
                <a:solidFill>
                  <a:srgbClr val="231F20"/>
                </a:solidFill>
              </a:rPr>
              <a:t>matrix to Euler angles is supposedly very similar</a:t>
            </a:r>
            <a:r>
              <a:rPr lang="en-US" dirty="0" smtClean="0">
                <a:solidFill>
                  <a:srgbClr val="231F20"/>
                </a:solidFill>
              </a:rPr>
              <a:t>.</a:t>
            </a:r>
          </a:p>
          <a:p>
            <a:r>
              <a:rPr lang="en-US" dirty="0" smtClean="0">
                <a:solidFill>
                  <a:srgbClr val="231F20"/>
                </a:solidFill>
              </a:rPr>
              <a:t>For any given angular displacement, there are an infinite number of Euler angle representations due to Euler angle aliasing. </a:t>
            </a:r>
          </a:p>
          <a:p>
            <a:r>
              <a:rPr lang="en-US" dirty="0" smtClean="0">
                <a:solidFill>
                  <a:srgbClr val="231F20"/>
                </a:solidFill>
              </a:rPr>
              <a:t>The technique presented here will always return canonical Euler angles, with heading and bank in range </a:t>
            </a:r>
            <a:r>
              <a:rPr lang="en-US" dirty="0" smtClean="0">
                <a:solidFill>
                  <a:srgbClr val="231F20"/>
                </a:solidFill>
                <a:sym typeface="Symbol" pitchFamily="18" charset="2"/>
              </a:rPr>
              <a:t></a:t>
            </a:r>
            <a:r>
              <a:rPr lang="en-US" dirty="0" smtClean="0">
                <a:solidFill>
                  <a:srgbClr val="231F20"/>
                </a:solidFill>
              </a:rPr>
              <a:t>180° and pitch in range </a:t>
            </a:r>
            <a:r>
              <a:rPr lang="en-US" dirty="0" smtClean="0">
                <a:solidFill>
                  <a:srgbClr val="231F20"/>
                </a:solidFill>
                <a:sym typeface="Symbol" pitchFamily="18" charset="2"/>
              </a:rPr>
              <a:t></a:t>
            </a:r>
            <a:r>
              <a:rPr lang="en-US" dirty="0" smtClean="0">
                <a:solidFill>
                  <a:srgbClr val="231F20"/>
                </a:solidFill>
              </a:rPr>
              <a:t>90°.</a:t>
            </a:r>
            <a:endParaRPr lang="en-US" dirty="0" smtClean="0">
              <a:solidFill>
                <a:srgbClr val="000000"/>
              </a:solidFill>
            </a:endParaRPr>
          </a:p>
          <a:p>
            <a:pPr>
              <a:buNone/>
            </a:pPr>
            <a:endParaRPr lang="en-US" dirty="0">
              <a:solidFill>
                <a:srgbClr val="000000"/>
              </a:solidFill>
              <a:latin typeface="TimesNewRoman" charset="0"/>
            </a:endParaRPr>
          </a:p>
          <a:p>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C683C349-B108-43A2-B5C0-E43CEBC18574}" type="slidenum">
              <a:rPr lang="en-US"/>
              <a:pPr/>
              <a:t>168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Matrix to Euler Angles 2</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Some matrices may be malformed, and so we must be tolerant of floating point precision errors. </a:t>
            </a:r>
          </a:p>
          <a:p>
            <a:r>
              <a:rPr lang="en-US" dirty="0" smtClean="0"/>
              <a:t>Some matrices contain transformations other than rotation, such as scale, mirroring, or skew. </a:t>
            </a:r>
          </a:p>
          <a:p>
            <a:r>
              <a:rPr lang="en-US" dirty="0" smtClean="0"/>
              <a:t>The technique described here only works on proper rotation matrices, perhaps with the usual floating point imprecision, but nothing grossly out of </a:t>
            </a:r>
            <a:r>
              <a:rPr lang="en-US" dirty="0" err="1" smtClean="0"/>
              <a:t>orthogonality</a:t>
            </a:r>
            <a:r>
              <a:rPr lang="en-US" dirty="0" smtClean="0"/>
              <a:t>. </a:t>
            </a:r>
          </a:p>
          <a:p>
            <a:r>
              <a:rPr lang="en-US" dirty="0" smtClean="0"/>
              <a:t>If it's given a non-orthogonal matrix, the results are unpredictable.</a:t>
            </a:r>
          </a:p>
          <a:p>
            <a:r>
              <a:rPr lang="en-US" dirty="0" smtClean="0"/>
              <a:t>With those considerations in mind, we set out to solve for the Euler angles from the rotation matrix equation directly.</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169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It is a common practice to use the generic transformation matrix class to describe the orientation of an object. </a:t>
            </a:r>
          </a:p>
          <a:p>
            <a:r>
              <a:rPr lang="en-US" dirty="0" smtClean="0"/>
              <a:t>In this case, rotation is treated just like any other transformation. The interface remains in terms of a source and destination space. </a:t>
            </a:r>
          </a:p>
          <a:p>
            <a:r>
              <a:rPr lang="en-US" dirty="0" smtClean="0"/>
              <a:t>It is our experience that the following two matrix operations are by far the most commonly used:</a:t>
            </a:r>
          </a:p>
          <a:p>
            <a:pPr marL="914400" lvl="1" indent="-514350">
              <a:buFont typeface="+mj-lt"/>
              <a:buAutoNum type="arabicPeriod"/>
            </a:pPr>
            <a:r>
              <a:rPr lang="en-US" dirty="0" smtClean="0"/>
              <a:t>Take an object space vector and express it in upright coordinates.</a:t>
            </a:r>
          </a:p>
          <a:p>
            <a:pPr marL="914400" lvl="1" indent="-514350">
              <a:buFont typeface="+mj-lt"/>
              <a:buAutoNum type="arabicPeriod"/>
            </a:pPr>
            <a:r>
              <a:rPr lang="en-US" dirty="0" smtClean="0"/>
              <a:t> Take an upright space vector and express it in object coordinates.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normAutofit/>
          </a:bodyPr>
          <a:lstStyle/>
          <a:p>
            <a:r>
              <a:rPr lang="en-US" dirty="0" smtClean="0"/>
              <a:t>Matrix </a:t>
            </a:r>
            <a:r>
              <a:rPr lang="en-US" dirty="0"/>
              <a:t>to Euler Angles </a:t>
            </a:r>
            <a:r>
              <a:rPr lang="en-US" dirty="0" smtClean="0"/>
              <a:t>3</a:t>
            </a:r>
            <a:endParaRPr lang="en-US" dirty="0"/>
          </a:p>
        </p:txBody>
      </p:sp>
      <p:sp>
        <p:nvSpPr>
          <p:cNvPr id="64515" name="Rectangle 3"/>
          <p:cNvSpPr>
            <a:spLocks noGrp="1" noChangeArrowheads="1"/>
          </p:cNvSpPr>
          <p:nvPr>
            <p:ph idx="1"/>
          </p:nvPr>
        </p:nvSpPr>
        <p:spPr>
          <a:xfrm>
            <a:off x="685800" y="3429000"/>
            <a:ext cx="7772400" cy="2667000"/>
          </a:xfrm>
        </p:spPr>
        <p:txBody>
          <a:bodyPr/>
          <a:lstStyle/>
          <a:p>
            <a:pPr>
              <a:buNone/>
            </a:pPr>
            <a:r>
              <a:rPr lang="en-US" dirty="0" smtClean="0"/>
              <a:t>Solve for </a:t>
            </a:r>
            <a:r>
              <a:rPr lang="en-US" i="1" dirty="0" smtClean="0"/>
              <a:t>p</a:t>
            </a:r>
            <a:r>
              <a:rPr lang="en-US" dirty="0" smtClean="0"/>
              <a:t> from </a:t>
            </a:r>
            <a:r>
              <a:rPr lang="en-US" i="1" dirty="0" smtClean="0"/>
              <a:t>m</a:t>
            </a:r>
            <a:r>
              <a:rPr lang="en-US" baseline="-25000" dirty="0" smtClean="0"/>
              <a:t>32</a:t>
            </a:r>
            <a:endParaRPr lang="en-US" baseline="-25000" dirty="0"/>
          </a:p>
          <a:p>
            <a:pPr algn="ctr">
              <a:buFontTx/>
              <a:buNone/>
            </a:pPr>
            <a:r>
              <a:rPr lang="en-US" i="1" dirty="0" smtClean="0"/>
              <a:t>m</a:t>
            </a:r>
            <a:r>
              <a:rPr lang="en-US" baseline="-25000" dirty="0" smtClean="0"/>
              <a:t>32</a:t>
            </a:r>
            <a:r>
              <a:rPr lang="en-US" dirty="0" smtClean="0"/>
              <a:t> </a:t>
            </a:r>
            <a:r>
              <a:rPr lang="en-US" dirty="0"/>
              <a:t>= </a:t>
            </a:r>
            <a:r>
              <a:rPr lang="en-US" dirty="0" smtClean="0"/>
              <a:t>–sin </a:t>
            </a:r>
            <a:r>
              <a:rPr lang="en-US" i="1" dirty="0">
                <a:sym typeface="Symbol" pitchFamily="18" charset="2"/>
              </a:rPr>
              <a:t>p</a:t>
            </a:r>
          </a:p>
          <a:p>
            <a:pPr algn="ctr">
              <a:buFontTx/>
              <a:buNone/>
            </a:pPr>
            <a:r>
              <a:rPr lang="en-US" i="1" dirty="0">
                <a:sym typeface="Symbol" pitchFamily="18" charset="2"/>
              </a:rPr>
              <a:t>p </a:t>
            </a:r>
            <a:r>
              <a:rPr lang="en-US" dirty="0">
                <a:sym typeface="Symbol" pitchFamily="18" charset="2"/>
              </a:rPr>
              <a:t>= </a:t>
            </a:r>
            <a:r>
              <a:rPr lang="en-US" dirty="0" err="1">
                <a:sym typeface="Symbol" pitchFamily="18" charset="2"/>
              </a:rPr>
              <a:t>asin</a:t>
            </a:r>
            <a:r>
              <a:rPr lang="en-US" dirty="0">
                <a:sym typeface="Symbol" pitchFamily="18" charset="2"/>
              </a:rPr>
              <a:t> </a:t>
            </a:r>
            <a:r>
              <a:rPr lang="en-US" dirty="0" smtClean="0">
                <a:sym typeface="Symbol" pitchFamily="18" charset="2"/>
              </a:rPr>
              <a:t>(</a:t>
            </a:r>
            <a:r>
              <a:rPr lang="en-US" dirty="0" smtClean="0"/>
              <a:t>–</a:t>
            </a:r>
            <a:r>
              <a:rPr lang="en-US" i="1" dirty="0" smtClean="0"/>
              <a:t>m</a:t>
            </a:r>
            <a:r>
              <a:rPr lang="en-US" baseline="-25000" dirty="0" smtClean="0"/>
              <a:t>32</a:t>
            </a:r>
            <a:r>
              <a:rPr lang="en-US" dirty="0" smtClean="0">
                <a:sym typeface="Symbol" pitchFamily="18" charset="2"/>
              </a:rPr>
              <a:t>)</a:t>
            </a:r>
            <a:endParaRPr lang="en-US" baseline="-25000" dirty="0"/>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594B4E57-8598-4798-BCA0-DEF17337CD89}" type="slidenum">
              <a:rPr lang="en-US"/>
              <a:pPr/>
              <a:t>170</a:t>
            </a:fld>
            <a:endParaRPr lang="en-US"/>
          </a:p>
        </p:txBody>
      </p:sp>
      <p:pic>
        <p:nvPicPr>
          <p:cNvPr id="158722" name="Picture 2"/>
          <p:cNvPicPr>
            <a:picLocks noChangeAspect="1" noChangeArrowheads="1"/>
          </p:cNvPicPr>
          <p:nvPr/>
        </p:nvPicPr>
        <p:blipFill>
          <a:blip r:embed="rId2" cstate="print"/>
          <a:srcRect/>
          <a:stretch>
            <a:fillRect/>
          </a:stretch>
        </p:blipFill>
        <p:spPr bwMode="auto">
          <a:xfrm>
            <a:off x="457200" y="2057400"/>
            <a:ext cx="8382000" cy="1303703"/>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p:nvPr>
        </p:nvSpPr>
        <p:spPr/>
        <p:txBody>
          <a:bodyPr>
            <a:normAutofit/>
          </a:bodyPr>
          <a:lstStyle/>
          <a:p>
            <a:r>
              <a:rPr lang="en-US" dirty="0" smtClean="0"/>
              <a:t>Matrix </a:t>
            </a:r>
            <a:r>
              <a:rPr lang="en-US" dirty="0"/>
              <a:t>to Euler Angles </a:t>
            </a:r>
            <a:r>
              <a:rPr lang="en-US" dirty="0" smtClean="0"/>
              <a:t>4</a:t>
            </a:r>
            <a:endParaRPr lang="en-US" dirty="0"/>
          </a:p>
        </p:txBody>
      </p:sp>
      <p:sp>
        <p:nvSpPr>
          <p:cNvPr id="65539" name="Rectangle 3"/>
          <p:cNvSpPr>
            <a:spLocks noGrp="1" noChangeArrowheads="1"/>
          </p:cNvSpPr>
          <p:nvPr>
            <p:ph idx="1"/>
          </p:nvPr>
        </p:nvSpPr>
        <p:spPr/>
        <p:txBody>
          <a:bodyPr>
            <a:normAutofit fontScale="70000" lnSpcReduction="20000"/>
          </a:bodyPr>
          <a:lstStyle/>
          <a:p>
            <a:r>
              <a:rPr lang="en-US" sz="3600" dirty="0">
                <a:solidFill>
                  <a:srgbClr val="231F20"/>
                </a:solidFill>
              </a:rPr>
              <a:t>The C standard library function </a:t>
            </a:r>
            <a:r>
              <a:rPr lang="en-US" sz="3600" dirty="0" err="1" smtClean="0">
                <a:solidFill>
                  <a:srgbClr val="231F20"/>
                </a:solidFill>
                <a:latin typeface="Courier New" pitchFamily="49" charset="0"/>
                <a:cs typeface="Courier New" pitchFamily="49" charset="0"/>
              </a:rPr>
              <a:t>asin</a:t>
            </a:r>
            <a:r>
              <a:rPr lang="en-US" sz="3600" dirty="0" smtClean="0">
                <a:solidFill>
                  <a:srgbClr val="231F20"/>
                </a:solidFill>
                <a:latin typeface="Courier New" pitchFamily="49" charset="0"/>
                <a:cs typeface="Courier New" pitchFamily="49" charset="0"/>
              </a:rPr>
              <a:t>()</a:t>
            </a:r>
            <a:r>
              <a:rPr lang="en-US" sz="3600" dirty="0" smtClean="0">
                <a:solidFill>
                  <a:srgbClr val="231F20"/>
                </a:solidFill>
              </a:rPr>
              <a:t>returns </a:t>
            </a:r>
            <a:r>
              <a:rPr lang="en-US" sz="3600" dirty="0">
                <a:solidFill>
                  <a:srgbClr val="231F20"/>
                </a:solidFill>
              </a:rPr>
              <a:t>a value in the range –</a:t>
            </a:r>
            <a:r>
              <a:rPr lang="en-US" sz="3600" dirty="0">
                <a:solidFill>
                  <a:srgbClr val="231F20"/>
                </a:solidFill>
                <a:sym typeface="Symbol" pitchFamily="18" charset="2"/>
              </a:rPr>
              <a:t></a:t>
            </a:r>
            <a:r>
              <a:rPr lang="en-US" sz="3600" dirty="0">
                <a:solidFill>
                  <a:srgbClr val="231F20"/>
                </a:solidFill>
              </a:rPr>
              <a:t>/2 to </a:t>
            </a:r>
            <a:r>
              <a:rPr lang="en-US" sz="3600" dirty="0">
                <a:solidFill>
                  <a:srgbClr val="231F20"/>
                </a:solidFill>
                <a:sym typeface="Symbol" pitchFamily="18" charset="2"/>
              </a:rPr>
              <a:t></a:t>
            </a:r>
            <a:r>
              <a:rPr lang="en-US" sz="3600" dirty="0">
                <a:solidFill>
                  <a:srgbClr val="231F20"/>
                </a:solidFill>
              </a:rPr>
              <a:t>/2 radians, which is –90</a:t>
            </a:r>
            <a:r>
              <a:rPr lang="en-US" sz="3600" dirty="0">
                <a:solidFill>
                  <a:srgbClr val="231F20"/>
                </a:solidFill>
                <a:sym typeface="Symbol" pitchFamily="18" charset="2"/>
              </a:rPr>
              <a:t></a:t>
            </a:r>
            <a:r>
              <a:rPr lang="en-US" sz="3600" dirty="0">
                <a:solidFill>
                  <a:srgbClr val="231F20"/>
                </a:solidFill>
              </a:rPr>
              <a:t> to +90</a:t>
            </a:r>
            <a:r>
              <a:rPr lang="en-US" sz="3600" dirty="0">
                <a:solidFill>
                  <a:srgbClr val="231F20"/>
                </a:solidFill>
                <a:sym typeface="Symbol" pitchFamily="18" charset="2"/>
              </a:rPr>
              <a:t></a:t>
            </a:r>
            <a:r>
              <a:rPr lang="en-US" sz="3600" dirty="0">
                <a:solidFill>
                  <a:srgbClr val="231F20"/>
                </a:solidFill>
              </a:rPr>
              <a:t>, exactly the range of values we wish to return for </a:t>
            </a:r>
            <a:r>
              <a:rPr lang="en-US" sz="3600" dirty="0" smtClean="0">
                <a:solidFill>
                  <a:srgbClr val="231F20"/>
                </a:solidFill>
              </a:rPr>
              <a:t>pitch.</a:t>
            </a:r>
          </a:p>
          <a:p>
            <a:r>
              <a:rPr lang="en-US" sz="3600" dirty="0" smtClean="0">
                <a:solidFill>
                  <a:srgbClr val="231F20"/>
                </a:solidFill>
              </a:rPr>
              <a:t>Now that we know </a:t>
            </a:r>
            <a:r>
              <a:rPr lang="en-US" sz="3600" i="1" dirty="0" smtClean="0">
                <a:solidFill>
                  <a:srgbClr val="231F20"/>
                </a:solidFill>
              </a:rPr>
              <a:t>p</a:t>
            </a:r>
            <a:r>
              <a:rPr lang="en-US" sz="3600" dirty="0" smtClean="0">
                <a:solidFill>
                  <a:srgbClr val="231F20"/>
                </a:solidFill>
              </a:rPr>
              <a:t>, we also know </a:t>
            </a:r>
            <a:r>
              <a:rPr lang="en-US" sz="3600" dirty="0" err="1" smtClean="0">
                <a:solidFill>
                  <a:srgbClr val="231F20"/>
                </a:solidFill>
              </a:rPr>
              <a:t>cos</a:t>
            </a:r>
            <a:r>
              <a:rPr lang="en-US" sz="3600" dirty="0" smtClean="0">
                <a:solidFill>
                  <a:srgbClr val="231F20"/>
                </a:solidFill>
              </a:rPr>
              <a:t> </a:t>
            </a:r>
            <a:r>
              <a:rPr lang="en-US" sz="3600" i="1" dirty="0" smtClean="0">
                <a:solidFill>
                  <a:srgbClr val="231F20"/>
                </a:solidFill>
              </a:rPr>
              <a:t>p</a:t>
            </a:r>
            <a:r>
              <a:rPr lang="en-US" sz="3600" dirty="0" smtClean="0">
                <a:solidFill>
                  <a:srgbClr val="231F20"/>
                </a:solidFill>
              </a:rPr>
              <a:t>. Let us first assume that </a:t>
            </a:r>
            <a:r>
              <a:rPr lang="en-US" sz="3600" dirty="0" err="1" smtClean="0">
                <a:solidFill>
                  <a:srgbClr val="231F20"/>
                </a:solidFill>
              </a:rPr>
              <a:t>cos</a:t>
            </a:r>
            <a:r>
              <a:rPr lang="en-US" sz="3600" dirty="0" smtClean="0">
                <a:solidFill>
                  <a:srgbClr val="231F20"/>
                </a:solidFill>
              </a:rPr>
              <a:t> </a:t>
            </a:r>
            <a:r>
              <a:rPr lang="en-US" sz="3600" i="1" dirty="0" smtClean="0">
                <a:solidFill>
                  <a:srgbClr val="231F20"/>
                </a:solidFill>
              </a:rPr>
              <a:t>p </a:t>
            </a:r>
            <a:r>
              <a:rPr lang="en-US" sz="3600" dirty="0" smtClean="0">
                <a:solidFill>
                  <a:srgbClr val="231F20"/>
                </a:solidFill>
                <a:sym typeface="Symbol" pitchFamily="18" charset="2"/>
              </a:rPr>
              <a:t> </a:t>
            </a:r>
            <a:r>
              <a:rPr lang="en-US" sz="3600" dirty="0" smtClean="0">
                <a:solidFill>
                  <a:srgbClr val="231F20"/>
                </a:solidFill>
              </a:rPr>
              <a:t>0. We can determine sin </a:t>
            </a:r>
            <a:r>
              <a:rPr lang="en-US" sz="3600" i="1" dirty="0" smtClean="0">
                <a:solidFill>
                  <a:srgbClr val="231F20"/>
                </a:solidFill>
              </a:rPr>
              <a:t>h </a:t>
            </a:r>
            <a:r>
              <a:rPr lang="en-US" sz="3600" dirty="0" smtClean="0">
                <a:solidFill>
                  <a:srgbClr val="231F20"/>
                </a:solidFill>
              </a:rPr>
              <a:t>and </a:t>
            </a:r>
            <a:r>
              <a:rPr lang="en-US" sz="3600" dirty="0" err="1" smtClean="0">
                <a:solidFill>
                  <a:srgbClr val="231F20"/>
                </a:solidFill>
              </a:rPr>
              <a:t>cos</a:t>
            </a:r>
            <a:r>
              <a:rPr lang="en-US" sz="3600" dirty="0" smtClean="0">
                <a:solidFill>
                  <a:srgbClr val="231F20"/>
                </a:solidFill>
              </a:rPr>
              <a:t> </a:t>
            </a:r>
            <a:r>
              <a:rPr lang="en-US" sz="3600" i="1" dirty="0" smtClean="0">
                <a:solidFill>
                  <a:srgbClr val="231F20"/>
                </a:solidFill>
              </a:rPr>
              <a:t>h </a:t>
            </a:r>
            <a:r>
              <a:rPr lang="en-US" sz="3600" dirty="0" smtClean="0">
                <a:solidFill>
                  <a:srgbClr val="231F20"/>
                </a:solidFill>
              </a:rPr>
              <a:t>by dividing </a:t>
            </a:r>
            <a:r>
              <a:rPr lang="en-US" sz="3600" i="1" dirty="0" smtClean="0">
                <a:solidFill>
                  <a:srgbClr val="231F20"/>
                </a:solidFill>
              </a:rPr>
              <a:t>m</a:t>
            </a:r>
            <a:r>
              <a:rPr lang="en-US" sz="3600" baseline="-25000" dirty="0" smtClean="0">
                <a:solidFill>
                  <a:srgbClr val="231F20"/>
                </a:solidFill>
              </a:rPr>
              <a:t>31</a:t>
            </a:r>
            <a:r>
              <a:rPr lang="en-US" sz="3600" dirty="0" smtClean="0">
                <a:solidFill>
                  <a:srgbClr val="231F20"/>
                </a:solidFill>
              </a:rPr>
              <a:t> and </a:t>
            </a:r>
            <a:r>
              <a:rPr lang="en-US" sz="3600" i="1" dirty="0" smtClean="0">
                <a:solidFill>
                  <a:srgbClr val="231F20"/>
                </a:solidFill>
              </a:rPr>
              <a:t>m</a:t>
            </a:r>
            <a:r>
              <a:rPr lang="en-US" sz="3600" baseline="-25000" dirty="0" smtClean="0">
                <a:solidFill>
                  <a:srgbClr val="231F20"/>
                </a:solidFill>
              </a:rPr>
              <a:t>33</a:t>
            </a:r>
            <a:r>
              <a:rPr lang="en-US" sz="3600" dirty="0" smtClean="0">
                <a:solidFill>
                  <a:srgbClr val="231F20"/>
                </a:solidFill>
              </a:rPr>
              <a:t> by </a:t>
            </a:r>
            <a:r>
              <a:rPr lang="en-US" sz="3600" dirty="0" err="1" smtClean="0">
                <a:solidFill>
                  <a:srgbClr val="231F20"/>
                </a:solidFill>
              </a:rPr>
              <a:t>cos</a:t>
            </a:r>
            <a:r>
              <a:rPr lang="en-US" sz="3600" dirty="0" smtClean="0">
                <a:solidFill>
                  <a:srgbClr val="231F20"/>
                </a:solidFill>
              </a:rPr>
              <a:t> </a:t>
            </a:r>
            <a:r>
              <a:rPr lang="en-US" sz="3600" i="1" dirty="0" smtClean="0">
                <a:solidFill>
                  <a:srgbClr val="231F20"/>
                </a:solidFill>
              </a:rPr>
              <a:t>p</a:t>
            </a:r>
            <a:r>
              <a:rPr lang="en-US" sz="3600" dirty="0" smtClean="0">
                <a:solidFill>
                  <a:srgbClr val="231F20"/>
                </a:solidFill>
              </a:rPr>
              <a:t>, as follows:</a:t>
            </a:r>
          </a:p>
          <a:p>
            <a:pPr algn="ctr">
              <a:buFontTx/>
              <a:buNone/>
            </a:pPr>
            <a:r>
              <a:rPr lang="en-US" sz="3600" i="1" dirty="0" smtClean="0">
                <a:solidFill>
                  <a:srgbClr val="000000"/>
                </a:solidFill>
              </a:rPr>
              <a:t>m</a:t>
            </a:r>
            <a:r>
              <a:rPr lang="en-US" sz="3600" baseline="-25000" dirty="0" smtClean="0">
                <a:solidFill>
                  <a:srgbClr val="000000"/>
                </a:solidFill>
              </a:rPr>
              <a:t>31</a:t>
            </a:r>
            <a:r>
              <a:rPr lang="en-US" sz="3600" dirty="0" smtClean="0">
                <a:solidFill>
                  <a:srgbClr val="000000"/>
                </a:solidFill>
              </a:rPr>
              <a:t> = sin </a:t>
            </a:r>
            <a:r>
              <a:rPr lang="en-US" sz="3600" i="1" dirty="0" smtClean="0">
                <a:solidFill>
                  <a:srgbClr val="000000"/>
                </a:solidFill>
              </a:rPr>
              <a:t>h</a:t>
            </a:r>
            <a:r>
              <a:rPr lang="en-US" sz="3600" dirty="0" smtClean="0">
                <a:solidFill>
                  <a:srgbClr val="000000"/>
                </a:solidFill>
              </a:rPr>
              <a:t> </a:t>
            </a:r>
            <a:r>
              <a:rPr lang="en-US" sz="3600" dirty="0" err="1" smtClean="0">
                <a:solidFill>
                  <a:srgbClr val="000000"/>
                </a:solidFill>
              </a:rPr>
              <a:t>cos</a:t>
            </a:r>
            <a:r>
              <a:rPr lang="en-US" sz="3600" dirty="0" smtClean="0">
                <a:solidFill>
                  <a:srgbClr val="000000"/>
                </a:solidFill>
              </a:rPr>
              <a:t> </a:t>
            </a:r>
            <a:r>
              <a:rPr lang="en-US" sz="3600" i="1" dirty="0" smtClean="0">
                <a:solidFill>
                  <a:srgbClr val="000000"/>
                </a:solidFill>
              </a:rPr>
              <a:t>p</a:t>
            </a:r>
          </a:p>
          <a:p>
            <a:pPr algn="ctr">
              <a:buFontTx/>
              <a:buNone/>
            </a:pPr>
            <a:r>
              <a:rPr lang="en-US" sz="3600" dirty="0" smtClean="0">
                <a:solidFill>
                  <a:srgbClr val="000000"/>
                </a:solidFill>
                <a:sym typeface="Symbol" pitchFamily="18" charset="2"/>
              </a:rPr>
              <a:t> </a:t>
            </a:r>
            <a:r>
              <a:rPr lang="en-US" sz="3600" dirty="0" smtClean="0">
                <a:solidFill>
                  <a:srgbClr val="000000"/>
                </a:solidFill>
              </a:rPr>
              <a:t>sin </a:t>
            </a:r>
            <a:r>
              <a:rPr lang="en-US" sz="3600" i="1" dirty="0" smtClean="0">
                <a:solidFill>
                  <a:srgbClr val="000000"/>
                </a:solidFill>
              </a:rPr>
              <a:t>h</a:t>
            </a:r>
            <a:r>
              <a:rPr lang="en-US" sz="3600" dirty="0" smtClean="0">
                <a:solidFill>
                  <a:srgbClr val="000000"/>
                </a:solidFill>
              </a:rPr>
              <a:t> = </a:t>
            </a:r>
            <a:r>
              <a:rPr lang="en-US" sz="3600" i="1" dirty="0" smtClean="0">
                <a:solidFill>
                  <a:srgbClr val="000000"/>
                </a:solidFill>
              </a:rPr>
              <a:t>m</a:t>
            </a:r>
            <a:r>
              <a:rPr lang="en-US" sz="3600" baseline="-25000" dirty="0" smtClean="0">
                <a:solidFill>
                  <a:srgbClr val="000000"/>
                </a:solidFill>
              </a:rPr>
              <a:t>31 </a:t>
            </a:r>
            <a:r>
              <a:rPr lang="en-US" sz="3600" dirty="0" smtClean="0">
                <a:solidFill>
                  <a:srgbClr val="000000"/>
                </a:solidFill>
              </a:rPr>
              <a:t>/ </a:t>
            </a:r>
            <a:r>
              <a:rPr lang="en-US" sz="3600" dirty="0" err="1" smtClean="0">
                <a:solidFill>
                  <a:srgbClr val="000000"/>
                </a:solidFill>
              </a:rPr>
              <a:t>cos</a:t>
            </a:r>
            <a:r>
              <a:rPr lang="en-US" sz="3600" dirty="0" smtClean="0">
                <a:solidFill>
                  <a:srgbClr val="000000"/>
                </a:solidFill>
              </a:rPr>
              <a:t> </a:t>
            </a:r>
            <a:r>
              <a:rPr lang="en-US" sz="3600" i="1" dirty="0" smtClean="0">
                <a:solidFill>
                  <a:srgbClr val="000000"/>
                </a:solidFill>
              </a:rPr>
              <a:t>p</a:t>
            </a:r>
          </a:p>
          <a:p>
            <a:pPr lvl="1">
              <a:buFontTx/>
              <a:buNone/>
            </a:pPr>
            <a:r>
              <a:rPr lang="en-US" sz="3600" dirty="0" smtClean="0">
                <a:solidFill>
                  <a:srgbClr val="000000"/>
                </a:solidFill>
              </a:rPr>
              <a:t>and</a:t>
            </a:r>
          </a:p>
          <a:p>
            <a:pPr algn="ctr">
              <a:buFontTx/>
              <a:buNone/>
            </a:pPr>
            <a:r>
              <a:rPr lang="en-US" sz="3600" i="1" dirty="0" smtClean="0">
                <a:solidFill>
                  <a:srgbClr val="000000"/>
                </a:solidFill>
              </a:rPr>
              <a:t>m</a:t>
            </a:r>
            <a:r>
              <a:rPr lang="en-US" sz="3600" baseline="-25000" dirty="0" smtClean="0">
                <a:solidFill>
                  <a:srgbClr val="000000"/>
                </a:solidFill>
              </a:rPr>
              <a:t>33</a:t>
            </a:r>
            <a:r>
              <a:rPr lang="en-US" sz="3600" dirty="0" smtClean="0">
                <a:solidFill>
                  <a:srgbClr val="000000"/>
                </a:solidFill>
              </a:rPr>
              <a:t> = </a:t>
            </a:r>
            <a:r>
              <a:rPr lang="en-US" sz="3600" dirty="0" err="1" smtClean="0">
                <a:solidFill>
                  <a:srgbClr val="000000"/>
                </a:solidFill>
              </a:rPr>
              <a:t>cos</a:t>
            </a:r>
            <a:r>
              <a:rPr lang="en-US" sz="3600" dirty="0" smtClean="0">
                <a:solidFill>
                  <a:srgbClr val="000000"/>
                </a:solidFill>
              </a:rPr>
              <a:t> </a:t>
            </a:r>
            <a:r>
              <a:rPr lang="en-US" sz="3600" i="1" dirty="0" smtClean="0">
                <a:solidFill>
                  <a:srgbClr val="000000"/>
                </a:solidFill>
              </a:rPr>
              <a:t>h</a:t>
            </a:r>
            <a:r>
              <a:rPr lang="en-US" sz="3600" dirty="0" smtClean="0">
                <a:solidFill>
                  <a:srgbClr val="000000"/>
                </a:solidFill>
              </a:rPr>
              <a:t> </a:t>
            </a:r>
            <a:r>
              <a:rPr lang="en-US" sz="3600" dirty="0" err="1" smtClean="0">
                <a:solidFill>
                  <a:srgbClr val="000000"/>
                </a:solidFill>
              </a:rPr>
              <a:t>cos</a:t>
            </a:r>
            <a:r>
              <a:rPr lang="en-US" sz="3600" dirty="0" smtClean="0">
                <a:solidFill>
                  <a:srgbClr val="000000"/>
                </a:solidFill>
              </a:rPr>
              <a:t> </a:t>
            </a:r>
            <a:r>
              <a:rPr lang="en-US" sz="3600" i="1" dirty="0" smtClean="0">
                <a:solidFill>
                  <a:srgbClr val="000000"/>
                </a:solidFill>
              </a:rPr>
              <a:t>p</a:t>
            </a:r>
          </a:p>
          <a:p>
            <a:pPr algn="ctr">
              <a:buFontTx/>
              <a:buNone/>
            </a:pPr>
            <a:r>
              <a:rPr lang="en-US" sz="3600" dirty="0" smtClean="0">
                <a:solidFill>
                  <a:srgbClr val="000000"/>
                </a:solidFill>
                <a:sym typeface="Symbol" pitchFamily="18" charset="2"/>
              </a:rPr>
              <a:t> </a:t>
            </a:r>
            <a:r>
              <a:rPr lang="en-US" sz="3600" dirty="0" err="1" smtClean="0">
                <a:solidFill>
                  <a:srgbClr val="000000"/>
                </a:solidFill>
              </a:rPr>
              <a:t>cos</a:t>
            </a:r>
            <a:r>
              <a:rPr lang="en-US" sz="3600" dirty="0" smtClean="0">
                <a:solidFill>
                  <a:srgbClr val="000000"/>
                </a:solidFill>
              </a:rPr>
              <a:t> </a:t>
            </a:r>
            <a:r>
              <a:rPr lang="en-US" sz="3600" i="1" dirty="0" smtClean="0">
                <a:solidFill>
                  <a:srgbClr val="000000"/>
                </a:solidFill>
              </a:rPr>
              <a:t>h</a:t>
            </a:r>
            <a:r>
              <a:rPr lang="en-US" sz="3600" dirty="0" smtClean="0">
                <a:solidFill>
                  <a:srgbClr val="000000"/>
                </a:solidFill>
              </a:rPr>
              <a:t> = </a:t>
            </a:r>
            <a:r>
              <a:rPr lang="en-US" sz="3600" i="1" dirty="0" smtClean="0">
                <a:solidFill>
                  <a:srgbClr val="000000"/>
                </a:solidFill>
              </a:rPr>
              <a:t>m</a:t>
            </a:r>
            <a:r>
              <a:rPr lang="en-US" sz="3600" baseline="-25000" dirty="0" smtClean="0">
                <a:solidFill>
                  <a:srgbClr val="000000"/>
                </a:solidFill>
              </a:rPr>
              <a:t>33 </a:t>
            </a:r>
            <a:r>
              <a:rPr lang="en-US" sz="3600" dirty="0" smtClean="0">
                <a:solidFill>
                  <a:srgbClr val="000000"/>
                </a:solidFill>
              </a:rPr>
              <a:t>/ </a:t>
            </a:r>
            <a:r>
              <a:rPr lang="en-US" sz="3600" dirty="0" err="1" smtClean="0">
                <a:solidFill>
                  <a:srgbClr val="000000"/>
                </a:solidFill>
              </a:rPr>
              <a:t>cos</a:t>
            </a:r>
            <a:r>
              <a:rPr lang="en-US" sz="3600" dirty="0" smtClean="0">
                <a:solidFill>
                  <a:srgbClr val="000000"/>
                </a:solidFill>
              </a:rPr>
              <a:t> </a:t>
            </a:r>
            <a:r>
              <a:rPr lang="en-US" sz="3600" i="1" dirty="0" smtClean="0">
                <a:solidFill>
                  <a:srgbClr val="000000"/>
                </a:solidFill>
              </a:rPr>
              <a:t>p</a:t>
            </a:r>
            <a:endParaRPr lang="en-US" sz="3600" dirty="0">
              <a:solidFill>
                <a:srgbClr val="000000"/>
              </a:solidFill>
            </a:endParaRPr>
          </a:p>
          <a:p>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9D957D09-2015-4462-B172-1A6017CD5436}" type="slidenum">
              <a:rPr lang="en-US"/>
              <a:pPr/>
              <a:t>171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normAutofit/>
          </a:bodyPr>
          <a:lstStyle/>
          <a:p>
            <a:r>
              <a:rPr lang="en-US" dirty="0" smtClean="0"/>
              <a:t>Matrix </a:t>
            </a:r>
            <a:r>
              <a:rPr lang="en-US" dirty="0"/>
              <a:t>to Euler Angles </a:t>
            </a:r>
            <a:r>
              <a:rPr lang="en-US" dirty="0" smtClean="0"/>
              <a:t>5</a:t>
            </a:r>
            <a:endParaRPr lang="en-US" dirty="0"/>
          </a:p>
        </p:txBody>
      </p:sp>
      <p:sp>
        <p:nvSpPr>
          <p:cNvPr id="67587" name="Rectangle 3"/>
          <p:cNvSpPr>
            <a:spLocks noGrp="1" noChangeArrowheads="1"/>
          </p:cNvSpPr>
          <p:nvPr>
            <p:ph idx="1"/>
          </p:nvPr>
        </p:nvSpPr>
        <p:spPr/>
        <p:txBody>
          <a:bodyPr/>
          <a:lstStyle/>
          <a:p>
            <a:pPr marL="0" indent="0">
              <a:buNone/>
            </a:pPr>
            <a:r>
              <a:rPr lang="en-US" sz="2800" dirty="0">
                <a:solidFill>
                  <a:srgbClr val="231F20"/>
                </a:solidFill>
              </a:rPr>
              <a:t>Once we know the sine and cosine of an angle, we can compute the value of the angle using the SDK function </a:t>
            </a:r>
            <a:r>
              <a:rPr lang="en-US" sz="2800" dirty="0" smtClean="0">
                <a:solidFill>
                  <a:srgbClr val="231F20"/>
                </a:solidFill>
              </a:rPr>
              <a:t>atan2f().</a:t>
            </a:r>
            <a:endParaRPr lang="en-US" sz="2800" dirty="0">
              <a:solidFill>
                <a:srgbClr val="231F20"/>
              </a:solidFill>
            </a:endParaRPr>
          </a:p>
          <a:p>
            <a:pPr marL="0" indent="0">
              <a:buNone/>
            </a:pPr>
            <a:r>
              <a:rPr lang="en-US" sz="2800" dirty="0">
                <a:solidFill>
                  <a:srgbClr val="231F20"/>
                </a:solidFill>
              </a:rPr>
              <a:t>                          tan </a:t>
            </a:r>
            <a:r>
              <a:rPr lang="en-US" sz="2800" i="1" dirty="0">
                <a:solidFill>
                  <a:srgbClr val="231F20"/>
                </a:solidFill>
              </a:rPr>
              <a:t>h</a:t>
            </a:r>
            <a:r>
              <a:rPr lang="en-US" sz="2800" dirty="0">
                <a:solidFill>
                  <a:srgbClr val="231F20"/>
                </a:solidFill>
              </a:rPr>
              <a:t> = sin </a:t>
            </a:r>
            <a:r>
              <a:rPr lang="en-US" sz="2800" i="1" dirty="0">
                <a:solidFill>
                  <a:srgbClr val="231F20"/>
                </a:solidFill>
              </a:rPr>
              <a:t>h</a:t>
            </a:r>
            <a:r>
              <a:rPr lang="en-US" sz="2800" dirty="0">
                <a:solidFill>
                  <a:srgbClr val="231F20"/>
                </a:solidFill>
              </a:rPr>
              <a:t> / </a:t>
            </a:r>
            <a:r>
              <a:rPr lang="en-US" sz="2800" dirty="0" err="1">
                <a:solidFill>
                  <a:srgbClr val="231F20"/>
                </a:solidFill>
              </a:rPr>
              <a:t>cos</a:t>
            </a:r>
            <a:r>
              <a:rPr lang="en-US" sz="2800" dirty="0">
                <a:solidFill>
                  <a:srgbClr val="231F20"/>
                </a:solidFill>
              </a:rPr>
              <a:t> </a:t>
            </a:r>
            <a:r>
              <a:rPr lang="en-US" sz="2800" i="1" dirty="0">
                <a:solidFill>
                  <a:srgbClr val="231F20"/>
                </a:solidFill>
              </a:rPr>
              <a:t>h</a:t>
            </a:r>
            <a:r>
              <a:rPr lang="en-US" sz="2800" dirty="0">
                <a:solidFill>
                  <a:srgbClr val="231F20"/>
                </a:solidFill>
              </a:rPr>
              <a:t> </a:t>
            </a:r>
          </a:p>
          <a:p>
            <a:pPr marL="0" indent="0">
              <a:buNone/>
            </a:pPr>
            <a:r>
              <a:rPr lang="en-US" sz="2800" dirty="0">
                <a:solidFill>
                  <a:srgbClr val="231F20"/>
                </a:solidFill>
              </a:rPr>
              <a:t>        </a:t>
            </a:r>
            <a:r>
              <a:rPr lang="en-US" sz="2800" i="1" dirty="0">
                <a:solidFill>
                  <a:srgbClr val="231F20"/>
                </a:solidFill>
              </a:rPr>
              <a:t>h</a:t>
            </a:r>
            <a:r>
              <a:rPr lang="en-US" sz="2800" dirty="0">
                <a:solidFill>
                  <a:srgbClr val="231F20"/>
                </a:solidFill>
              </a:rPr>
              <a:t> = </a:t>
            </a:r>
            <a:r>
              <a:rPr lang="en-US" sz="2800" dirty="0" err="1">
                <a:solidFill>
                  <a:srgbClr val="231F20"/>
                </a:solidFill>
              </a:rPr>
              <a:t>atan</a:t>
            </a:r>
            <a:r>
              <a:rPr lang="en-US" sz="2800" dirty="0">
                <a:solidFill>
                  <a:srgbClr val="231F20"/>
                </a:solidFill>
              </a:rPr>
              <a:t> (sin </a:t>
            </a:r>
            <a:r>
              <a:rPr lang="en-US" sz="2800" i="1" dirty="0">
                <a:solidFill>
                  <a:srgbClr val="231F20"/>
                </a:solidFill>
              </a:rPr>
              <a:t>h</a:t>
            </a:r>
            <a:r>
              <a:rPr lang="en-US" sz="2800" dirty="0">
                <a:solidFill>
                  <a:srgbClr val="231F20"/>
                </a:solidFill>
              </a:rPr>
              <a:t> / </a:t>
            </a:r>
            <a:r>
              <a:rPr lang="en-US" sz="2800" dirty="0" err="1">
                <a:solidFill>
                  <a:srgbClr val="231F20"/>
                </a:solidFill>
              </a:rPr>
              <a:t>cos</a:t>
            </a:r>
            <a:r>
              <a:rPr lang="en-US" sz="2800" dirty="0">
                <a:solidFill>
                  <a:srgbClr val="231F20"/>
                </a:solidFill>
              </a:rPr>
              <a:t> </a:t>
            </a:r>
            <a:r>
              <a:rPr lang="en-US" sz="2800" i="1" dirty="0">
                <a:solidFill>
                  <a:srgbClr val="231F20"/>
                </a:solidFill>
              </a:rPr>
              <a:t>h</a:t>
            </a:r>
            <a:r>
              <a:rPr lang="en-US" sz="2800" dirty="0">
                <a:solidFill>
                  <a:srgbClr val="231F20"/>
                </a:solidFill>
              </a:rPr>
              <a:t>) = atan2(sin </a:t>
            </a:r>
            <a:r>
              <a:rPr lang="en-US" sz="2800" i="1" dirty="0">
                <a:solidFill>
                  <a:srgbClr val="231F20"/>
                </a:solidFill>
              </a:rPr>
              <a:t>h</a:t>
            </a:r>
            <a:r>
              <a:rPr lang="en-US" sz="2800" dirty="0">
                <a:solidFill>
                  <a:srgbClr val="231F20"/>
                </a:solidFill>
              </a:rPr>
              <a:t> , </a:t>
            </a:r>
            <a:r>
              <a:rPr lang="en-US" sz="2800" dirty="0" err="1">
                <a:solidFill>
                  <a:srgbClr val="231F20"/>
                </a:solidFill>
              </a:rPr>
              <a:t>cos</a:t>
            </a:r>
            <a:r>
              <a:rPr lang="en-US" sz="2800" dirty="0">
                <a:solidFill>
                  <a:srgbClr val="231F20"/>
                </a:solidFill>
              </a:rPr>
              <a:t> </a:t>
            </a:r>
            <a:r>
              <a:rPr lang="en-US" sz="2800" i="1" dirty="0">
                <a:solidFill>
                  <a:srgbClr val="231F20"/>
                </a:solidFill>
              </a:rPr>
              <a:t>h</a:t>
            </a:r>
            <a:r>
              <a:rPr lang="en-US" sz="2800" dirty="0">
                <a:solidFill>
                  <a:srgbClr val="231F20"/>
                </a:solidFill>
              </a:rPr>
              <a:t>)</a:t>
            </a:r>
          </a:p>
          <a:p>
            <a:pPr marL="0" indent="0">
              <a:buNone/>
            </a:pPr>
            <a:r>
              <a:rPr lang="en-US" sz="2800" dirty="0">
                <a:solidFill>
                  <a:srgbClr val="231F20"/>
                </a:solidFill>
              </a:rPr>
              <a:t>This function returns an angle from –</a:t>
            </a:r>
            <a:r>
              <a:rPr lang="en-US" sz="2800" dirty="0">
                <a:solidFill>
                  <a:srgbClr val="231F20"/>
                </a:solidFill>
                <a:sym typeface="Symbol" pitchFamily="18" charset="2"/>
              </a:rPr>
              <a:t></a:t>
            </a:r>
            <a:r>
              <a:rPr lang="en-US" sz="2800" dirty="0">
                <a:solidFill>
                  <a:srgbClr val="231F20"/>
                </a:solidFill>
              </a:rPr>
              <a:t> to </a:t>
            </a:r>
            <a:r>
              <a:rPr lang="en-US" sz="2800" dirty="0">
                <a:solidFill>
                  <a:srgbClr val="231F20"/>
                </a:solidFill>
                <a:sym typeface="Symbol" pitchFamily="18" charset="2"/>
              </a:rPr>
              <a:t></a:t>
            </a:r>
            <a:r>
              <a:rPr lang="en-US" sz="2800" dirty="0">
                <a:solidFill>
                  <a:srgbClr val="231F20"/>
                </a:solidFill>
              </a:rPr>
              <a:t> radians, </a:t>
            </a:r>
            <a:r>
              <a:rPr lang="en-US" sz="2800" dirty="0" smtClean="0">
                <a:solidFill>
                  <a:srgbClr val="231F20"/>
                </a:solidFill>
              </a:rPr>
              <a:t>which is –180</a:t>
            </a:r>
            <a:r>
              <a:rPr lang="en-US" sz="2800" dirty="0" smtClean="0">
                <a:solidFill>
                  <a:srgbClr val="231F20"/>
                </a:solidFill>
                <a:sym typeface="Symbol" pitchFamily="18" charset="2"/>
              </a:rPr>
              <a:t></a:t>
            </a:r>
            <a:r>
              <a:rPr lang="en-US" sz="2800" dirty="0" smtClean="0">
                <a:solidFill>
                  <a:srgbClr val="231F20"/>
                </a:solidFill>
              </a:rPr>
              <a:t> to +180</a:t>
            </a:r>
            <a:r>
              <a:rPr lang="en-US" sz="2800" dirty="0" smtClean="0">
                <a:solidFill>
                  <a:srgbClr val="231F20"/>
                </a:solidFill>
                <a:sym typeface="Symbol" pitchFamily="18" charset="2"/>
              </a:rPr>
              <a:t>, </a:t>
            </a:r>
            <a:r>
              <a:rPr lang="en-US" sz="2800" dirty="0" smtClean="0">
                <a:solidFill>
                  <a:srgbClr val="231F20"/>
                </a:solidFill>
              </a:rPr>
              <a:t>our </a:t>
            </a:r>
            <a:r>
              <a:rPr lang="en-US" sz="2800" dirty="0">
                <a:solidFill>
                  <a:srgbClr val="231F20"/>
                </a:solidFill>
              </a:rPr>
              <a:t>desired output range.</a:t>
            </a:r>
            <a:endParaRPr lang="en-US" sz="2800" dirty="0">
              <a:solidFill>
                <a:srgbClr val="000000"/>
              </a:solidFill>
            </a:endParaRPr>
          </a:p>
          <a:p>
            <a:endParaRPr lang="en-US" sz="2800"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6CD656DB-9ED2-43C5-8169-0DAACA61E520}" type="slidenum">
              <a:rPr lang="en-US"/>
              <a:pPr/>
              <a:t>172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normAutofit/>
          </a:bodyPr>
          <a:lstStyle/>
          <a:p>
            <a:r>
              <a:rPr lang="en-US" dirty="0" smtClean="0"/>
              <a:t>Matrix </a:t>
            </a:r>
            <a:r>
              <a:rPr lang="en-US" dirty="0"/>
              <a:t>to Euler Angles </a:t>
            </a:r>
            <a:r>
              <a:rPr lang="en-US" dirty="0" smtClean="0"/>
              <a:t>6</a:t>
            </a:r>
            <a:endParaRPr lang="en-US" dirty="0"/>
          </a:p>
        </p:txBody>
      </p:sp>
      <p:sp>
        <p:nvSpPr>
          <p:cNvPr id="69635" name="Rectangle 3"/>
          <p:cNvSpPr>
            <a:spLocks noGrp="1" noChangeArrowheads="1"/>
          </p:cNvSpPr>
          <p:nvPr>
            <p:ph idx="1"/>
          </p:nvPr>
        </p:nvSpPr>
        <p:spPr/>
        <p:txBody>
          <a:bodyPr/>
          <a:lstStyle/>
          <a:p>
            <a:pPr>
              <a:lnSpc>
                <a:spcPct val="90000"/>
              </a:lnSpc>
            </a:pPr>
            <a:r>
              <a:rPr lang="en-US" sz="2800" dirty="0">
                <a:solidFill>
                  <a:srgbClr val="231F20"/>
                </a:solidFill>
                <a:latin typeface="Courier New" pitchFamily="49" charset="0"/>
                <a:cs typeface="Courier New" pitchFamily="49" charset="0"/>
              </a:rPr>
              <a:t>atan2</a:t>
            </a:r>
            <a:r>
              <a:rPr lang="en-US" sz="2800" dirty="0">
                <a:solidFill>
                  <a:srgbClr val="231F20"/>
                </a:solidFill>
              </a:rPr>
              <a:t>(</a:t>
            </a:r>
            <a:r>
              <a:rPr lang="en-US" sz="2800" i="1" dirty="0">
                <a:solidFill>
                  <a:srgbClr val="231F20"/>
                </a:solidFill>
              </a:rPr>
              <a:t>y</a:t>
            </a:r>
            <a:r>
              <a:rPr lang="en-US" sz="2800" dirty="0" smtClean="0">
                <a:solidFill>
                  <a:srgbClr val="231F20"/>
                </a:solidFill>
              </a:rPr>
              <a:t>, </a:t>
            </a:r>
            <a:r>
              <a:rPr lang="en-US" sz="2800" i="1" dirty="0" smtClean="0">
                <a:solidFill>
                  <a:srgbClr val="231F20"/>
                </a:solidFill>
              </a:rPr>
              <a:t>x</a:t>
            </a:r>
            <a:r>
              <a:rPr lang="en-US" sz="2800" dirty="0">
                <a:solidFill>
                  <a:srgbClr val="231F20"/>
                </a:solidFill>
              </a:rPr>
              <a:t>) works by taking the arctangent of </a:t>
            </a:r>
            <a:r>
              <a:rPr lang="en-US" sz="2800" i="1" dirty="0">
                <a:solidFill>
                  <a:srgbClr val="231F20"/>
                </a:solidFill>
              </a:rPr>
              <a:t>y/x</a:t>
            </a:r>
            <a:r>
              <a:rPr lang="en-US" sz="2800" dirty="0">
                <a:solidFill>
                  <a:srgbClr val="231F20"/>
                </a:solidFill>
              </a:rPr>
              <a:t> using the signs of the two arguments to determine the quadrant of the returned angle. Since </a:t>
            </a:r>
            <a:r>
              <a:rPr lang="en-US" sz="2800" dirty="0" err="1">
                <a:solidFill>
                  <a:srgbClr val="231F20"/>
                </a:solidFill>
              </a:rPr>
              <a:t>cos</a:t>
            </a:r>
            <a:r>
              <a:rPr lang="en-US" sz="2800" dirty="0">
                <a:solidFill>
                  <a:srgbClr val="231F20"/>
                </a:solidFill>
              </a:rPr>
              <a:t> </a:t>
            </a:r>
            <a:r>
              <a:rPr lang="en-US" sz="2800" i="1" dirty="0">
                <a:solidFill>
                  <a:srgbClr val="231F20"/>
                </a:solidFill>
              </a:rPr>
              <a:t>p </a:t>
            </a:r>
            <a:r>
              <a:rPr lang="en-US" sz="2800" dirty="0">
                <a:solidFill>
                  <a:srgbClr val="231F20"/>
                </a:solidFill>
              </a:rPr>
              <a:t>&gt; 0, the divisions do not affect the quotient and are, therefore, unnecessary.</a:t>
            </a:r>
          </a:p>
          <a:p>
            <a:pPr>
              <a:lnSpc>
                <a:spcPct val="90000"/>
              </a:lnSpc>
            </a:pPr>
            <a:r>
              <a:rPr lang="en-US" sz="2800" dirty="0">
                <a:solidFill>
                  <a:srgbClr val="231F20"/>
                </a:solidFill>
              </a:rPr>
              <a:t>Thus, heading can be computed more simply by:</a:t>
            </a:r>
            <a:endParaRPr lang="en-US" sz="2800" i="1" dirty="0">
              <a:solidFill>
                <a:srgbClr val="231F20"/>
              </a:solidFill>
            </a:endParaRPr>
          </a:p>
          <a:p>
            <a:pPr>
              <a:lnSpc>
                <a:spcPct val="90000"/>
              </a:lnSpc>
              <a:buFontTx/>
              <a:buNone/>
            </a:pPr>
            <a:r>
              <a:rPr lang="en-US" sz="2800" i="1" dirty="0">
                <a:solidFill>
                  <a:srgbClr val="231F20"/>
                </a:solidFill>
              </a:rPr>
              <a:t>                 h</a:t>
            </a:r>
            <a:r>
              <a:rPr lang="en-US" sz="2800" dirty="0">
                <a:solidFill>
                  <a:srgbClr val="231F20"/>
                </a:solidFill>
              </a:rPr>
              <a:t> = </a:t>
            </a:r>
            <a:r>
              <a:rPr lang="en-US" sz="2800" dirty="0" smtClean="0">
                <a:solidFill>
                  <a:srgbClr val="231F20"/>
                </a:solidFill>
                <a:latin typeface="Courier New" pitchFamily="49" charset="0"/>
                <a:cs typeface="Courier New" pitchFamily="49" charset="0"/>
              </a:rPr>
              <a:t>atan2</a:t>
            </a:r>
            <a:r>
              <a:rPr lang="en-US" sz="2800" dirty="0" smtClean="0">
                <a:solidFill>
                  <a:srgbClr val="231F20"/>
                </a:solidFill>
              </a:rPr>
              <a:t>(sin </a:t>
            </a:r>
            <a:r>
              <a:rPr lang="en-US" sz="2800" i="1" dirty="0" smtClean="0">
                <a:solidFill>
                  <a:srgbClr val="231F20"/>
                </a:solidFill>
              </a:rPr>
              <a:t>h</a:t>
            </a:r>
            <a:r>
              <a:rPr lang="en-US" sz="2800" dirty="0" smtClean="0">
                <a:solidFill>
                  <a:srgbClr val="231F20"/>
                </a:solidFill>
              </a:rPr>
              <a:t>, </a:t>
            </a:r>
            <a:r>
              <a:rPr lang="en-US" sz="2800" dirty="0" err="1">
                <a:solidFill>
                  <a:srgbClr val="231F20"/>
                </a:solidFill>
              </a:rPr>
              <a:t>cos</a:t>
            </a:r>
            <a:r>
              <a:rPr lang="en-US" sz="2800" dirty="0">
                <a:solidFill>
                  <a:srgbClr val="231F20"/>
                </a:solidFill>
              </a:rPr>
              <a:t> </a:t>
            </a:r>
            <a:r>
              <a:rPr lang="en-US" sz="2800" i="1" dirty="0">
                <a:solidFill>
                  <a:srgbClr val="231F20"/>
                </a:solidFill>
              </a:rPr>
              <a:t>h</a:t>
            </a:r>
            <a:r>
              <a:rPr lang="en-US" sz="2800" dirty="0">
                <a:solidFill>
                  <a:srgbClr val="231F20"/>
                </a:solidFill>
              </a:rPr>
              <a:t>)</a:t>
            </a:r>
          </a:p>
          <a:p>
            <a:pPr>
              <a:lnSpc>
                <a:spcPct val="90000"/>
              </a:lnSpc>
              <a:buFontTx/>
              <a:buNone/>
            </a:pPr>
            <a:r>
              <a:rPr lang="en-US" sz="2800" dirty="0">
                <a:solidFill>
                  <a:srgbClr val="231F20"/>
                </a:solidFill>
              </a:rPr>
              <a:t>                    = </a:t>
            </a:r>
            <a:r>
              <a:rPr lang="en-US" sz="2800" dirty="0" smtClean="0">
                <a:solidFill>
                  <a:srgbClr val="231F20"/>
                </a:solidFill>
                <a:latin typeface="Courier New" pitchFamily="49" charset="0"/>
                <a:cs typeface="Courier New" pitchFamily="49" charset="0"/>
              </a:rPr>
              <a:t>atan2</a:t>
            </a:r>
            <a:r>
              <a:rPr lang="en-US" sz="2800" dirty="0" smtClean="0">
                <a:solidFill>
                  <a:srgbClr val="231F20"/>
                </a:solidFill>
              </a:rPr>
              <a:t>(</a:t>
            </a:r>
            <a:r>
              <a:rPr lang="en-US" sz="2800" i="1" dirty="0" smtClean="0">
                <a:solidFill>
                  <a:srgbClr val="000000"/>
                </a:solidFill>
              </a:rPr>
              <a:t>m</a:t>
            </a:r>
            <a:r>
              <a:rPr lang="en-US" sz="2800" baseline="-25000" dirty="0" smtClean="0">
                <a:solidFill>
                  <a:srgbClr val="000000"/>
                </a:solidFill>
              </a:rPr>
              <a:t>13 </a:t>
            </a:r>
            <a:r>
              <a:rPr lang="en-US" sz="2800" dirty="0" smtClean="0">
                <a:solidFill>
                  <a:srgbClr val="000000"/>
                </a:solidFill>
              </a:rPr>
              <a:t>/</a:t>
            </a:r>
            <a:r>
              <a:rPr lang="en-US" sz="2800" dirty="0" err="1" smtClean="0">
                <a:solidFill>
                  <a:srgbClr val="000000"/>
                </a:solidFill>
              </a:rPr>
              <a:t>cos</a:t>
            </a:r>
            <a:r>
              <a:rPr lang="en-US" sz="2800" dirty="0" smtClean="0">
                <a:solidFill>
                  <a:srgbClr val="000000"/>
                </a:solidFill>
              </a:rPr>
              <a:t> </a:t>
            </a:r>
            <a:r>
              <a:rPr lang="en-US" sz="2800" i="1" dirty="0">
                <a:solidFill>
                  <a:srgbClr val="000000"/>
                </a:solidFill>
              </a:rPr>
              <a:t>p</a:t>
            </a:r>
            <a:r>
              <a:rPr lang="en-US" sz="2800" dirty="0">
                <a:solidFill>
                  <a:srgbClr val="231F20"/>
                </a:solidFill>
              </a:rPr>
              <a:t>, </a:t>
            </a:r>
            <a:r>
              <a:rPr lang="en-US" sz="2800" i="1" dirty="0">
                <a:solidFill>
                  <a:srgbClr val="000000"/>
                </a:solidFill>
              </a:rPr>
              <a:t>m</a:t>
            </a:r>
            <a:r>
              <a:rPr lang="en-US" sz="2800" baseline="-25000" dirty="0">
                <a:solidFill>
                  <a:srgbClr val="000000"/>
                </a:solidFill>
              </a:rPr>
              <a:t>33 </a:t>
            </a:r>
            <a:r>
              <a:rPr lang="en-US" sz="2800" dirty="0" smtClean="0">
                <a:solidFill>
                  <a:srgbClr val="000000"/>
                </a:solidFill>
              </a:rPr>
              <a:t>/</a:t>
            </a:r>
            <a:r>
              <a:rPr lang="en-US" sz="2800" dirty="0" err="1" smtClean="0">
                <a:solidFill>
                  <a:srgbClr val="000000"/>
                </a:solidFill>
              </a:rPr>
              <a:t>cos</a:t>
            </a:r>
            <a:r>
              <a:rPr lang="en-US" sz="2800" dirty="0" smtClean="0">
                <a:solidFill>
                  <a:srgbClr val="000000"/>
                </a:solidFill>
              </a:rPr>
              <a:t> </a:t>
            </a:r>
            <a:r>
              <a:rPr lang="en-US" sz="2800" i="1" dirty="0">
                <a:solidFill>
                  <a:srgbClr val="000000"/>
                </a:solidFill>
              </a:rPr>
              <a:t>p</a:t>
            </a:r>
            <a:r>
              <a:rPr lang="en-US" sz="2800" dirty="0">
                <a:solidFill>
                  <a:srgbClr val="231F20"/>
                </a:solidFill>
              </a:rPr>
              <a:t>)</a:t>
            </a:r>
          </a:p>
          <a:p>
            <a:pPr>
              <a:lnSpc>
                <a:spcPct val="90000"/>
              </a:lnSpc>
              <a:buFontTx/>
              <a:buNone/>
            </a:pPr>
            <a:r>
              <a:rPr lang="en-US" sz="2800" dirty="0">
                <a:solidFill>
                  <a:srgbClr val="231F20"/>
                </a:solidFill>
              </a:rPr>
              <a:t>                    = </a:t>
            </a:r>
            <a:r>
              <a:rPr lang="en-US" sz="2800" dirty="0" smtClean="0">
                <a:solidFill>
                  <a:srgbClr val="231F20"/>
                </a:solidFill>
                <a:latin typeface="Courier New" pitchFamily="49" charset="0"/>
                <a:cs typeface="Courier New" pitchFamily="49" charset="0"/>
              </a:rPr>
              <a:t>atan2</a:t>
            </a:r>
            <a:r>
              <a:rPr lang="en-US" sz="2800" dirty="0" smtClean="0">
                <a:solidFill>
                  <a:srgbClr val="231F20"/>
                </a:solidFill>
              </a:rPr>
              <a:t>(</a:t>
            </a:r>
            <a:r>
              <a:rPr lang="en-US" sz="2800" i="1" dirty="0" smtClean="0">
                <a:solidFill>
                  <a:srgbClr val="000000"/>
                </a:solidFill>
              </a:rPr>
              <a:t>m</a:t>
            </a:r>
            <a:r>
              <a:rPr lang="en-US" sz="2800" baseline="-25000" dirty="0" smtClean="0">
                <a:solidFill>
                  <a:srgbClr val="000000"/>
                </a:solidFill>
              </a:rPr>
              <a:t>13 </a:t>
            </a:r>
            <a:r>
              <a:rPr lang="en-US" sz="2800" dirty="0">
                <a:solidFill>
                  <a:srgbClr val="231F20"/>
                </a:solidFill>
              </a:rPr>
              <a:t>, </a:t>
            </a:r>
            <a:r>
              <a:rPr lang="en-US" sz="2800" i="1" dirty="0">
                <a:solidFill>
                  <a:srgbClr val="000000"/>
                </a:solidFill>
              </a:rPr>
              <a:t>m</a:t>
            </a:r>
            <a:r>
              <a:rPr lang="en-US" sz="2800" baseline="-25000" dirty="0">
                <a:solidFill>
                  <a:srgbClr val="000000"/>
                </a:solidFill>
              </a:rPr>
              <a:t>33 </a:t>
            </a:r>
            <a:r>
              <a:rPr lang="en-US" sz="2800" dirty="0">
                <a:solidFill>
                  <a:srgbClr val="231F20"/>
                </a:solidFill>
              </a:rPr>
              <a:t>)</a:t>
            </a:r>
          </a:p>
          <a:p>
            <a:pPr>
              <a:lnSpc>
                <a:spcPct val="90000"/>
              </a:lnSpc>
              <a:buFontTx/>
              <a:buNone/>
            </a:pPr>
            <a:endParaRPr lang="en-US" sz="2800" dirty="0">
              <a:solidFill>
                <a:srgbClr val="231F20"/>
              </a:solidFill>
              <a:latin typeface="TimesNewRoman" charset="0"/>
            </a:endParaRP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9AF53A1F-0938-422D-8D64-7316FCE1B32B}" type="slidenum">
              <a:rPr lang="en-US"/>
              <a:pPr/>
              <a:t>173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normAutofit/>
          </a:bodyPr>
          <a:lstStyle/>
          <a:p>
            <a:r>
              <a:rPr lang="en-US" dirty="0" smtClean="0"/>
              <a:t>Matrix </a:t>
            </a:r>
            <a:r>
              <a:rPr lang="en-US" dirty="0"/>
              <a:t>to Euler Angles </a:t>
            </a:r>
            <a:r>
              <a:rPr lang="en-US" dirty="0" smtClean="0"/>
              <a:t>7</a:t>
            </a:r>
            <a:endParaRPr lang="en-US" dirty="0"/>
          </a:p>
        </p:txBody>
      </p:sp>
      <p:sp>
        <p:nvSpPr>
          <p:cNvPr id="70659" name="Rectangle 3"/>
          <p:cNvSpPr>
            <a:spLocks noGrp="1" noChangeArrowheads="1"/>
          </p:cNvSpPr>
          <p:nvPr>
            <p:ph idx="1"/>
          </p:nvPr>
        </p:nvSpPr>
        <p:spPr/>
        <p:txBody>
          <a:bodyPr/>
          <a:lstStyle/>
          <a:p>
            <a:r>
              <a:rPr lang="en-US" dirty="0"/>
              <a:t>Now we have pitch and heading. Bank is similar to heading:</a:t>
            </a:r>
          </a:p>
          <a:p>
            <a:pPr algn="ctr">
              <a:buFontTx/>
              <a:buNone/>
            </a:pPr>
            <a:r>
              <a:rPr lang="en-US" i="1" dirty="0">
                <a:solidFill>
                  <a:srgbClr val="231F20"/>
                </a:solidFill>
                <a:latin typeface="+mj-lt"/>
              </a:rPr>
              <a:t>b</a:t>
            </a:r>
            <a:r>
              <a:rPr lang="en-US" dirty="0">
                <a:solidFill>
                  <a:srgbClr val="231F20"/>
                </a:solidFill>
                <a:latin typeface="+mj-lt"/>
              </a:rPr>
              <a:t> = </a:t>
            </a:r>
            <a:r>
              <a:rPr lang="en-US" dirty="0">
                <a:solidFill>
                  <a:srgbClr val="231F20"/>
                </a:solidFill>
                <a:latin typeface="Courier New" pitchFamily="49" charset="0"/>
              </a:rPr>
              <a:t>atan2</a:t>
            </a:r>
            <a:r>
              <a:rPr lang="en-US" dirty="0">
                <a:solidFill>
                  <a:srgbClr val="231F20"/>
                </a:solidFill>
              </a:rPr>
              <a:t>(</a:t>
            </a:r>
            <a:r>
              <a:rPr lang="en-US" i="1" dirty="0">
                <a:solidFill>
                  <a:srgbClr val="000000"/>
                </a:solidFill>
              </a:rPr>
              <a:t>m</a:t>
            </a:r>
            <a:r>
              <a:rPr lang="en-US" baseline="-25000" dirty="0">
                <a:solidFill>
                  <a:srgbClr val="000000"/>
                </a:solidFill>
              </a:rPr>
              <a:t>21 </a:t>
            </a:r>
            <a:r>
              <a:rPr lang="en-US" dirty="0">
                <a:solidFill>
                  <a:srgbClr val="231F20"/>
                </a:solidFill>
              </a:rPr>
              <a:t>, </a:t>
            </a:r>
            <a:r>
              <a:rPr lang="en-US" i="1" dirty="0">
                <a:solidFill>
                  <a:srgbClr val="000000"/>
                </a:solidFill>
              </a:rPr>
              <a:t>m</a:t>
            </a:r>
            <a:r>
              <a:rPr lang="en-US" baseline="-25000" dirty="0">
                <a:solidFill>
                  <a:srgbClr val="000000"/>
                </a:solidFill>
              </a:rPr>
              <a:t>22 </a:t>
            </a:r>
            <a:r>
              <a:rPr lang="en-US" dirty="0">
                <a:solidFill>
                  <a:srgbClr val="231F20"/>
                </a:solidFill>
              </a:rPr>
              <a:t>)</a:t>
            </a:r>
          </a:p>
          <a:p>
            <a:r>
              <a:rPr lang="en-US" dirty="0">
                <a:solidFill>
                  <a:srgbClr val="231F20"/>
                </a:solidFill>
              </a:rPr>
              <a:t>We skipped the case </a:t>
            </a:r>
            <a:r>
              <a:rPr lang="en-US" dirty="0" err="1">
                <a:solidFill>
                  <a:srgbClr val="231F20"/>
                </a:solidFill>
              </a:rPr>
              <a:t>cos</a:t>
            </a:r>
            <a:r>
              <a:rPr lang="en-US" dirty="0">
                <a:solidFill>
                  <a:srgbClr val="231F20"/>
                </a:solidFill>
              </a:rPr>
              <a:t> </a:t>
            </a:r>
            <a:r>
              <a:rPr lang="en-US" i="1" dirty="0">
                <a:solidFill>
                  <a:srgbClr val="231F20"/>
                </a:solidFill>
              </a:rPr>
              <a:t>p</a:t>
            </a:r>
            <a:r>
              <a:rPr lang="en-US" dirty="0">
                <a:solidFill>
                  <a:srgbClr val="231F20"/>
                </a:solidFill>
              </a:rPr>
              <a:t> = 0.</a:t>
            </a:r>
          </a:p>
          <a:p>
            <a:r>
              <a:rPr lang="en-US" dirty="0">
                <a:solidFill>
                  <a:srgbClr val="231F20"/>
                </a:solidFill>
              </a:rPr>
              <a:t>If </a:t>
            </a:r>
            <a:r>
              <a:rPr lang="en-US" dirty="0" err="1">
                <a:solidFill>
                  <a:srgbClr val="231F20"/>
                </a:solidFill>
              </a:rPr>
              <a:t>cos</a:t>
            </a:r>
            <a:r>
              <a:rPr lang="en-US" dirty="0">
                <a:solidFill>
                  <a:srgbClr val="231F20"/>
                </a:solidFill>
              </a:rPr>
              <a:t> </a:t>
            </a:r>
            <a:r>
              <a:rPr lang="en-US" i="1" dirty="0">
                <a:solidFill>
                  <a:srgbClr val="231F20"/>
                </a:solidFill>
              </a:rPr>
              <a:t>p</a:t>
            </a:r>
            <a:r>
              <a:rPr lang="en-US" dirty="0">
                <a:solidFill>
                  <a:srgbClr val="231F20"/>
                </a:solidFill>
              </a:rPr>
              <a:t> = 0, then </a:t>
            </a:r>
            <a:r>
              <a:rPr lang="en-US" i="1" dirty="0">
                <a:solidFill>
                  <a:srgbClr val="231F20"/>
                </a:solidFill>
              </a:rPr>
              <a:t>p</a:t>
            </a:r>
            <a:r>
              <a:rPr lang="en-US" dirty="0">
                <a:solidFill>
                  <a:srgbClr val="231F20"/>
                </a:solidFill>
              </a:rPr>
              <a:t> = </a:t>
            </a:r>
            <a:r>
              <a:rPr lang="en-US" dirty="0">
                <a:solidFill>
                  <a:srgbClr val="231F20"/>
                </a:solidFill>
                <a:sym typeface="Symbol" pitchFamily="18" charset="2"/>
              </a:rPr>
              <a:t></a:t>
            </a:r>
            <a:r>
              <a:rPr lang="en-US" dirty="0">
                <a:solidFill>
                  <a:srgbClr val="231F20"/>
                </a:solidFill>
              </a:rPr>
              <a:t>90° (looking straight up or straight down).</a:t>
            </a:r>
          </a:p>
          <a:p>
            <a:r>
              <a:rPr lang="en-US" dirty="0">
                <a:solidFill>
                  <a:srgbClr val="231F20"/>
                </a:solidFill>
              </a:rPr>
              <a:t>This is the </a:t>
            </a:r>
            <a:r>
              <a:rPr lang="en-US" dirty="0" err="1">
                <a:solidFill>
                  <a:srgbClr val="231F20"/>
                </a:solidFill>
              </a:rPr>
              <a:t>gimbal</a:t>
            </a:r>
            <a:r>
              <a:rPr lang="en-US" dirty="0">
                <a:solidFill>
                  <a:srgbClr val="231F20"/>
                </a:solidFill>
              </a:rPr>
              <a:t> lock case.</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609D5595-EA5F-4D72-ADA8-683ADBE88EFF}" type="slidenum">
              <a:rPr lang="en-US"/>
              <a:pPr/>
              <a:t>174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p:txBody>
          <a:bodyPr>
            <a:normAutofit/>
          </a:bodyPr>
          <a:lstStyle/>
          <a:p>
            <a:r>
              <a:rPr lang="en-US" dirty="0" smtClean="0"/>
              <a:t>Matrix </a:t>
            </a:r>
            <a:r>
              <a:rPr lang="en-US" dirty="0"/>
              <a:t>to Euler </a:t>
            </a:r>
            <a:r>
              <a:rPr lang="en-US" dirty="0" smtClean="0"/>
              <a:t>Angles 8 </a:t>
            </a:r>
            <a:endParaRPr lang="en-US" dirty="0"/>
          </a:p>
        </p:txBody>
      </p:sp>
      <p:sp>
        <p:nvSpPr>
          <p:cNvPr id="71683" name="Rectangle 3"/>
          <p:cNvSpPr>
            <a:spLocks noGrp="1" noChangeArrowheads="1"/>
          </p:cNvSpPr>
          <p:nvPr>
            <p:ph idx="1"/>
          </p:nvPr>
        </p:nvSpPr>
        <p:spPr/>
        <p:txBody>
          <a:bodyPr/>
          <a:lstStyle/>
          <a:p>
            <a:pPr marL="0" indent="0">
              <a:buNone/>
            </a:pPr>
            <a:r>
              <a:rPr lang="en-US" sz="2800" dirty="0">
                <a:solidFill>
                  <a:srgbClr val="231F20"/>
                </a:solidFill>
              </a:rPr>
              <a:t>Arbitrarily assign all rotation about the vertical axis to heading and set bank equal to </a:t>
            </a:r>
            <a:r>
              <a:rPr lang="en-US" sz="2800" dirty="0" smtClean="0">
                <a:solidFill>
                  <a:srgbClr val="231F20"/>
                </a:solidFill>
              </a:rPr>
              <a:t>zero. So</a:t>
            </a:r>
            <a:r>
              <a:rPr lang="en-US" sz="2800" dirty="0">
                <a:solidFill>
                  <a:srgbClr val="231F20"/>
                </a:solidFill>
              </a:rPr>
              <a:t>,</a:t>
            </a:r>
          </a:p>
          <a:p>
            <a:pPr algn="ctr">
              <a:buFontTx/>
              <a:buNone/>
            </a:pPr>
            <a:r>
              <a:rPr lang="en-US" sz="2800" dirty="0" err="1">
                <a:solidFill>
                  <a:srgbClr val="000000"/>
                </a:solidFill>
              </a:rPr>
              <a:t>cos</a:t>
            </a:r>
            <a:r>
              <a:rPr lang="en-US" sz="2800" dirty="0">
                <a:solidFill>
                  <a:srgbClr val="000000"/>
                </a:solidFill>
              </a:rPr>
              <a:t> </a:t>
            </a:r>
            <a:r>
              <a:rPr lang="en-US" sz="2800" i="1" dirty="0">
                <a:solidFill>
                  <a:srgbClr val="000000"/>
                </a:solidFill>
              </a:rPr>
              <a:t>p</a:t>
            </a:r>
            <a:r>
              <a:rPr lang="en-US" sz="2800" dirty="0">
                <a:solidFill>
                  <a:srgbClr val="000000"/>
                </a:solidFill>
              </a:rPr>
              <a:t> = 0</a:t>
            </a:r>
          </a:p>
          <a:p>
            <a:pPr algn="ctr">
              <a:buFontTx/>
              <a:buNone/>
            </a:pPr>
            <a:r>
              <a:rPr lang="en-US" sz="2800" i="1" dirty="0">
                <a:solidFill>
                  <a:srgbClr val="000000"/>
                </a:solidFill>
              </a:rPr>
              <a:t>b</a:t>
            </a:r>
            <a:r>
              <a:rPr lang="en-US" sz="2800" dirty="0">
                <a:solidFill>
                  <a:srgbClr val="000000"/>
                </a:solidFill>
              </a:rPr>
              <a:t> = 0</a:t>
            </a:r>
          </a:p>
          <a:p>
            <a:pPr>
              <a:buNone/>
            </a:pPr>
            <a:r>
              <a:rPr lang="en-US" sz="2800" dirty="0">
                <a:solidFill>
                  <a:srgbClr val="000000"/>
                </a:solidFill>
              </a:rPr>
              <a:t>Which means</a:t>
            </a:r>
          </a:p>
          <a:p>
            <a:pPr algn="ctr">
              <a:buFontTx/>
              <a:buNone/>
            </a:pPr>
            <a:r>
              <a:rPr lang="en-US" sz="2800" dirty="0">
                <a:solidFill>
                  <a:srgbClr val="000000"/>
                </a:solidFill>
              </a:rPr>
              <a:t>sin </a:t>
            </a:r>
            <a:r>
              <a:rPr lang="en-US" sz="2800" i="1" dirty="0">
                <a:solidFill>
                  <a:srgbClr val="000000"/>
                </a:solidFill>
              </a:rPr>
              <a:t>b</a:t>
            </a:r>
            <a:r>
              <a:rPr lang="en-US" sz="2800" dirty="0">
                <a:solidFill>
                  <a:srgbClr val="000000"/>
                </a:solidFill>
              </a:rPr>
              <a:t> = 0</a:t>
            </a:r>
          </a:p>
          <a:p>
            <a:pPr algn="ctr">
              <a:buFontTx/>
              <a:buNone/>
            </a:pPr>
            <a:r>
              <a:rPr lang="en-US" sz="2800" dirty="0" err="1">
                <a:solidFill>
                  <a:srgbClr val="000000"/>
                </a:solidFill>
              </a:rPr>
              <a:t>cos</a:t>
            </a:r>
            <a:r>
              <a:rPr lang="en-US" sz="2800" dirty="0">
                <a:solidFill>
                  <a:srgbClr val="000000"/>
                </a:solidFill>
              </a:rPr>
              <a:t> </a:t>
            </a:r>
            <a:r>
              <a:rPr lang="en-US" sz="2800" i="1" dirty="0">
                <a:solidFill>
                  <a:srgbClr val="000000"/>
                </a:solidFill>
              </a:rPr>
              <a:t>b</a:t>
            </a:r>
            <a:r>
              <a:rPr lang="en-US" sz="2800" dirty="0">
                <a:solidFill>
                  <a:srgbClr val="000000"/>
                </a:solidFill>
              </a:rPr>
              <a:t> = 1</a:t>
            </a:r>
          </a:p>
          <a:p>
            <a:endParaRPr lang="en-US" sz="2800"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73D9737B-61B8-453E-950C-743C66EDC9D7}" type="slidenum">
              <a:rPr lang="en-US"/>
              <a:pPr/>
              <a:t>175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a:xfrm>
            <a:off x="609600" y="228600"/>
            <a:ext cx="7848600" cy="1189038"/>
          </a:xfrm>
        </p:spPr>
        <p:txBody>
          <a:bodyPr>
            <a:normAutofit/>
          </a:bodyPr>
          <a:lstStyle/>
          <a:p>
            <a:r>
              <a:rPr lang="en-US" dirty="0" smtClean="0"/>
              <a:t>Matrix </a:t>
            </a:r>
            <a:r>
              <a:rPr lang="en-US" dirty="0"/>
              <a:t>to Euler Angles </a:t>
            </a:r>
            <a:r>
              <a:rPr lang="en-US" dirty="0" smtClean="0"/>
              <a:t>9</a:t>
            </a:r>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4"/>
          <p:cNvSpPr>
            <a:spLocks noGrp="1"/>
          </p:cNvSpPr>
          <p:nvPr>
            <p:ph type="sldNum" sz="quarter" idx="12"/>
          </p:nvPr>
        </p:nvSpPr>
        <p:spPr/>
        <p:txBody>
          <a:bodyPr/>
          <a:lstStyle/>
          <a:p>
            <a:fld id="{42147FF5-7046-4CBC-91FA-5C8F0032DFDA}" type="slidenum">
              <a:rPr lang="en-US"/>
              <a:pPr/>
              <a:t>176</a:t>
            </a:fld>
            <a:endParaRPr lang="en-US"/>
          </a:p>
        </p:txBody>
      </p:sp>
      <p:pic>
        <p:nvPicPr>
          <p:cNvPr id="159746" name="Picture 2"/>
          <p:cNvPicPr>
            <a:picLocks noChangeAspect="1" noChangeArrowheads="1"/>
          </p:cNvPicPr>
          <p:nvPr/>
        </p:nvPicPr>
        <p:blipFill>
          <a:blip r:embed="rId2" cstate="print"/>
          <a:srcRect/>
          <a:stretch>
            <a:fillRect/>
          </a:stretch>
        </p:blipFill>
        <p:spPr bwMode="auto">
          <a:xfrm>
            <a:off x="609600" y="1752600"/>
            <a:ext cx="8001000" cy="3191106"/>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
          <p:cNvSpPr>
            <a:spLocks noGrp="1" noChangeArrowheads="1"/>
          </p:cNvSpPr>
          <p:nvPr>
            <p:ph type="title"/>
          </p:nvPr>
        </p:nvSpPr>
        <p:spPr/>
        <p:txBody>
          <a:bodyPr>
            <a:normAutofit/>
          </a:bodyPr>
          <a:lstStyle/>
          <a:p>
            <a:r>
              <a:rPr lang="en-US" dirty="0" smtClean="0"/>
              <a:t>Matrix </a:t>
            </a:r>
            <a:r>
              <a:rPr lang="en-US" dirty="0"/>
              <a:t>to Euler Angles </a:t>
            </a:r>
            <a:r>
              <a:rPr lang="en-US" dirty="0" smtClean="0"/>
              <a:t>10</a:t>
            </a:r>
            <a:endParaRPr lang="en-US" dirty="0"/>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4885355B-6B8C-4F8A-82E8-A32CA28F8754}" type="slidenum">
              <a:rPr lang="en-US"/>
              <a:pPr/>
              <a:t>177</a:t>
            </a:fld>
            <a:endParaRPr lang="en-US"/>
          </a:p>
        </p:txBody>
      </p:sp>
      <p:pic>
        <p:nvPicPr>
          <p:cNvPr id="160771" name="Picture 3"/>
          <p:cNvPicPr>
            <a:picLocks noChangeAspect="1" noChangeArrowheads="1"/>
          </p:cNvPicPr>
          <p:nvPr/>
        </p:nvPicPr>
        <p:blipFill>
          <a:blip r:embed="rId2" cstate="print"/>
          <a:srcRect/>
          <a:stretch>
            <a:fillRect/>
          </a:stretch>
        </p:blipFill>
        <p:spPr bwMode="auto">
          <a:xfrm>
            <a:off x="457200" y="1752600"/>
            <a:ext cx="8159370" cy="3925887"/>
          </a:xfrm>
          <a:prstGeom prst="rect">
            <a:avLst/>
          </a:prstGeom>
          <a:noFill/>
          <a:ln w="9525">
            <a:noFill/>
            <a:miter lim="800000"/>
            <a:headEnd/>
            <a:tailEnd/>
          </a:ln>
          <a:effectLst>
            <a:outerShdw blurRad="3429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smtClean="0"/>
              <a:t>Matrix to Euler Angles 11</a:t>
            </a:r>
            <a:endParaRPr lang="en-US" dirty="0"/>
          </a:p>
        </p:txBody>
      </p:sp>
      <p:sp>
        <p:nvSpPr>
          <p:cNvPr id="3" name="Date Placeholder 2"/>
          <p:cNvSpPr>
            <a:spLocks noGrp="1"/>
          </p:cNvSpPr>
          <p:nvPr>
            <p:ph type="dt" sz="half" idx="10"/>
          </p:nvPr>
        </p:nvSpPr>
        <p:spPr/>
        <p:txBody>
          <a:bodyPr/>
          <a:lstStyle/>
          <a:p>
            <a:r>
              <a:rPr lang="en-US" smtClean="0"/>
              <a:t>Chapter 8  Notes</a:t>
            </a:r>
            <a:endParaRPr lang="en-US"/>
          </a:p>
        </p:txBody>
      </p:sp>
      <p:sp>
        <p:nvSpPr>
          <p:cNvPr id="4" name="Footer Placeholder 3"/>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178</a:t>
            </a:fld>
            <a:endParaRPr lang="en-US"/>
          </a:p>
        </p:txBody>
      </p:sp>
      <p:pic>
        <p:nvPicPr>
          <p:cNvPr id="6" name="Picture 2"/>
          <p:cNvPicPr>
            <a:picLocks noChangeAspect="1" noChangeArrowheads="1"/>
          </p:cNvPicPr>
          <p:nvPr/>
        </p:nvPicPr>
        <p:blipFill>
          <a:blip r:embed="rId2" cstate="print"/>
          <a:srcRect/>
          <a:stretch>
            <a:fillRect/>
          </a:stretch>
        </p:blipFill>
        <p:spPr bwMode="auto">
          <a:xfrm>
            <a:off x="609600" y="1676400"/>
            <a:ext cx="7867650" cy="4038600"/>
          </a:xfrm>
          <a:prstGeom prst="rect">
            <a:avLst/>
          </a:prstGeom>
          <a:noFill/>
          <a:ln w="9525">
            <a:noFill/>
            <a:miter lim="800000"/>
            <a:headEnd/>
            <a:tailEnd/>
          </a:ln>
          <a:effectLst>
            <a:outerShdw blurRad="2159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to Matrix 1</a:t>
            </a:r>
            <a:endParaRPr lang="en-US" dirty="0"/>
          </a:p>
        </p:txBody>
      </p:sp>
      <p:sp>
        <p:nvSpPr>
          <p:cNvPr id="3" name="Content Placeholder 2"/>
          <p:cNvSpPr>
            <a:spLocks noGrp="1"/>
          </p:cNvSpPr>
          <p:nvPr>
            <p:ph idx="1"/>
          </p:nvPr>
        </p:nvSpPr>
        <p:spPr>
          <a:xfrm>
            <a:off x="457200" y="1600200"/>
            <a:ext cx="8229600" cy="4343399"/>
          </a:xfrm>
        </p:spPr>
        <p:txBody>
          <a:bodyPr>
            <a:normAutofit/>
          </a:bodyPr>
          <a:lstStyle/>
          <a:p>
            <a:pPr marL="0" indent="0">
              <a:buNone/>
            </a:pPr>
            <a:r>
              <a:rPr lang="en-US" dirty="0" smtClean="0"/>
              <a:t>Start by reverse engineering the matrix for rotating around an arbitrary axis </a:t>
            </a:r>
            <a:r>
              <a:rPr lang="en-US" b="1" dirty="0" smtClean="0"/>
              <a:t>n</a:t>
            </a:r>
            <a:r>
              <a:rPr lang="en-US" dirty="0" smtClean="0"/>
              <a:t> = (</a:t>
            </a:r>
            <a:r>
              <a:rPr lang="en-US" i="1" dirty="0" err="1" smtClean="0"/>
              <a:t>n</a:t>
            </a:r>
            <a:r>
              <a:rPr lang="en-US" i="1" baseline="-25000" dirty="0" err="1" smtClean="0"/>
              <a:t>x</a:t>
            </a:r>
            <a:r>
              <a:rPr lang="en-US" dirty="0" smtClean="0"/>
              <a:t>, </a:t>
            </a:r>
            <a:r>
              <a:rPr lang="en-US" i="1" dirty="0" err="1" smtClean="0"/>
              <a:t>n</a:t>
            </a:r>
            <a:r>
              <a:rPr lang="en-US" i="1" baseline="-25000" dirty="0" err="1" smtClean="0"/>
              <a:t>y</a:t>
            </a:r>
            <a:r>
              <a:rPr lang="en-US" dirty="0" smtClean="0"/>
              <a:t>, </a:t>
            </a:r>
            <a:r>
              <a:rPr lang="en-US" i="1" dirty="0" err="1" smtClean="0"/>
              <a:t>n</a:t>
            </a:r>
            <a:r>
              <a:rPr lang="en-US" i="1" baseline="-25000" dirty="0" err="1" smtClean="0"/>
              <a:t>z</a:t>
            </a:r>
            <a:r>
              <a:rPr lang="en-US" dirty="0" smtClean="0"/>
              <a:t>) from Chapter 5.</a:t>
            </a:r>
          </a:p>
          <a:p>
            <a:pPr marL="0" indent="0">
              <a:buNone/>
            </a:pPr>
            <a:endParaRPr lang="en-US" dirty="0" smtClean="0"/>
          </a:p>
          <a:p>
            <a:pPr marL="0" indent="0">
              <a:buNone/>
            </a:pPr>
            <a:endParaRPr lang="en-US" dirty="0" smtClean="0"/>
          </a:p>
          <a:p>
            <a:pPr marL="0" indent="0">
              <a:buNone/>
            </a:pPr>
            <a:r>
              <a:rPr lang="en-US" dirty="0" smtClean="0"/>
              <a:t>See if we can rearrange it so that the parts of a quaternion leap out at us.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179</a:t>
            </a:fld>
            <a:endParaRPr lang="en-US"/>
          </a:p>
        </p:txBody>
      </p:sp>
      <p:pic>
        <p:nvPicPr>
          <p:cNvPr id="162818" name="Picture 2"/>
          <p:cNvPicPr>
            <a:picLocks noChangeAspect="1" noChangeArrowheads="1"/>
          </p:cNvPicPr>
          <p:nvPr/>
        </p:nvPicPr>
        <p:blipFill>
          <a:blip r:embed="rId2" cstate="print"/>
          <a:srcRect/>
          <a:stretch>
            <a:fillRect/>
          </a:stretch>
        </p:blipFill>
        <p:spPr bwMode="auto">
          <a:xfrm>
            <a:off x="533400" y="3276600"/>
            <a:ext cx="8305800" cy="889049"/>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Which Matrix Should We Use?</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Notice that we need to be able to go in both directions. We have no reason to believe that either direction is significantly more common that the other. </a:t>
            </a:r>
          </a:p>
          <a:p>
            <a:r>
              <a:rPr lang="en-US" dirty="0" smtClean="0"/>
              <a:t>But more importantly, the very nature of the operations and the way programmers naturally think about the operations is in terms of </a:t>
            </a:r>
            <a:r>
              <a:rPr lang="en-US" i="1" dirty="0" smtClean="0"/>
              <a:t>object space </a:t>
            </a:r>
            <a:r>
              <a:rPr lang="en-US" dirty="0" smtClean="0"/>
              <a:t>and </a:t>
            </a:r>
            <a:r>
              <a:rPr lang="en-US" i="1" dirty="0" smtClean="0"/>
              <a:t>upright space </a:t>
            </a:r>
            <a:r>
              <a:rPr lang="en-US" dirty="0" smtClean="0"/>
              <a:t>(or some other equivalent terminology, such as </a:t>
            </a:r>
            <a:r>
              <a:rPr lang="en-US" i="1" dirty="0" smtClean="0"/>
              <a:t>parent space </a:t>
            </a:r>
            <a:r>
              <a:rPr lang="en-US" dirty="0" smtClean="0"/>
              <a:t>and </a:t>
            </a:r>
            <a:r>
              <a:rPr lang="en-US" i="1" dirty="0" smtClean="0"/>
              <a:t>child space</a:t>
            </a:r>
            <a:r>
              <a:rPr lang="en-US" dirty="0" smtClean="0"/>
              <a:t>). </a:t>
            </a:r>
          </a:p>
          <a:p>
            <a:r>
              <a:rPr lang="en-US" dirty="0" smtClean="0"/>
              <a:t>We do not think of them in terms of a source space and a destination space. It is in this context that we wish to consider the question posed at the beginning of this section: which matrix should we use?</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to Matrix 2</a:t>
            </a:r>
            <a:endParaRPr lang="en-US" dirty="0"/>
          </a:p>
        </p:txBody>
      </p:sp>
      <p:sp>
        <p:nvSpPr>
          <p:cNvPr id="3" name="Content Placeholder 2"/>
          <p:cNvSpPr>
            <a:spLocks noGrp="1"/>
          </p:cNvSpPr>
          <p:nvPr>
            <p:ph idx="1"/>
          </p:nvPr>
        </p:nvSpPr>
        <p:spPr/>
        <p:txBody>
          <a:bodyPr>
            <a:normAutofit fontScale="92500"/>
          </a:bodyPr>
          <a:lstStyle/>
          <a:p>
            <a:pPr marL="0" indent="0">
              <a:buNone/>
            </a:pPr>
            <a:r>
              <a:rPr lang="en-US" dirty="0" smtClean="0"/>
              <a:t>We’re trying to manipulate the matrix so that the following values pop out at us:</a:t>
            </a:r>
          </a:p>
          <a:p>
            <a:pPr algn="ctr">
              <a:buNone/>
            </a:pPr>
            <a:r>
              <a:rPr lang="en-US" i="1" dirty="0" smtClean="0"/>
              <a:t>w</a:t>
            </a:r>
            <a:r>
              <a:rPr lang="en-US" dirty="0" smtClean="0"/>
              <a:t> = </a:t>
            </a:r>
            <a:r>
              <a:rPr lang="en-US" dirty="0" err="1" smtClean="0"/>
              <a:t>cos</a:t>
            </a:r>
            <a:r>
              <a:rPr lang="en-US" dirty="0" smtClean="0"/>
              <a:t>(</a:t>
            </a:r>
            <a:r>
              <a:rPr lang="en-US" i="1" dirty="0" smtClean="0">
                <a:sym typeface="Symbol" pitchFamily="18" charset="2"/>
              </a:rPr>
              <a:t>/</a:t>
            </a:r>
            <a:r>
              <a:rPr lang="en-US" dirty="0" smtClean="0"/>
              <a:t>2)</a:t>
            </a:r>
          </a:p>
          <a:p>
            <a:pPr algn="ctr">
              <a:buNone/>
            </a:pPr>
            <a:r>
              <a:rPr lang="en-US" i="1" dirty="0" smtClean="0"/>
              <a:t>x</a:t>
            </a:r>
            <a:r>
              <a:rPr lang="en-US" dirty="0" smtClean="0"/>
              <a:t> = </a:t>
            </a:r>
            <a:r>
              <a:rPr lang="en-US" i="1" dirty="0" err="1" smtClean="0"/>
              <a:t>n</a:t>
            </a:r>
            <a:r>
              <a:rPr lang="en-US" i="1" baseline="-25000" dirty="0" err="1" smtClean="0"/>
              <a:t>x</a:t>
            </a:r>
            <a:r>
              <a:rPr lang="en-US" dirty="0" smtClean="0"/>
              <a:t> sin(</a:t>
            </a:r>
            <a:r>
              <a:rPr lang="en-US" i="1" dirty="0" smtClean="0">
                <a:sym typeface="Symbol" pitchFamily="18" charset="2"/>
              </a:rPr>
              <a:t>/</a:t>
            </a:r>
            <a:r>
              <a:rPr lang="en-US" dirty="0" smtClean="0"/>
              <a:t>2)</a:t>
            </a:r>
          </a:p>
          <a:p>
            <a:pPr algn="ctr">
              <a:buNone/>
            </a:pPr>
            <a:r>
              <a:rPr lang="es-ES" i="1" dirty="0" smtClean="0"/>
              <a:t>y</a:t>
            </a:r>
            <a:r>
              <a:rPr lang="es-ES" dirty="0" smtClean="0"/>
              <a:t> = </a:t>
            </a:r>
            <a:r>
              <a:rPr lang="es-ES" i="1" dirty="0" smtClean="0"/>
              <a:t>n</a:t>
            </a:r>
            <a:r>
              <a:rPr lang="en-US" i="1" baseline="-25000" dirty="0" smtClean="0"/>
              <a:t>y</a:t>
            </a:r>
            <a:r>
              <a:rPr lang="es-ES" dirty="0" smtClean="0"/>
              <a:t> sin(</a:t>
            </a:r>
            <a:r>
              <a:rPr lang="en-US" i="1" dirty="0" smtClean="0">
                <a:sym typeface="Symbol" pitchFamily="18" charset="2"/>
              </a:rPr>
              <a:t>/</a:t>
            </a:r>
            <a:r>
              <a:rPr lang="en-US" dirty="0" smtClean="0"/>
              <a:t>2</a:t>
            </a:r>
            <a:r>
              <a:rPr lang="es-ES" dirty="0" smtClean="0"/>
              <a:t>)</a:t>
            </a:r>
          </a:p>
          <a:p>
            <a:pPr algn="ctr">
              <a:buNone/>
            </a:pPr>
            <a:r>
              <a:rPr lang="en-US" i="1" dirty="0" smtClean="0"/>
              <a:t>z</a:t>
            </a:r>
            <a:r>
              <a:rPr lang="en-US" dirty="0" smtClean="0"/>
              <a:t> = </a:t>
            </a:r>
            <a:r>
              <a:rPr lang="en-US" i="1" dirty="0" err="1" smtClean="0"/>
              <a:t>n</a:t>
            </a:r>
            <a:r>
              <a:rPr lang="en-US" i="1" baseline="-25000" dirty="0" err="1" smtClean="0"/>
              <a:t>y</a:t>
            </a:r>
            <a:r>
              <a:rPr lang="en-US" dirty="0" smtClean="0"/>
              <a:t> sin(</a:t>
            </a:r>
            <a:r>
              <a:rPr lang="en-US" i="1" dirty="0" smtClean="0">
                <a:sym typeface="Symbol" pitchFamily="18" charset="2"/>
              </a:rPr>
              <a:t>/</a:t>
            </a:r>
            <a:r>
              <a:rPr lang="en-US" dirty="0" smtClean="0"/>
              <a:t>2)</a:t>
            </a:r>
          </a:p>
          <a:p>
            <a:pPr marL="0" indent="0">
              <a:buNone/>
            </a:pPr>
            <a:r>
              <a:rPr lang="en-US" dirty="0" smtClean="0"/>
              <a:t>there are really only two major cases to handle: the diagonal elements and the off-diagonal elements.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to Matrix 3</a:t>
            </a:r>
            <a:endParaRPr lang="en-US" dirty="0"/>
          </a:p>
        </p:txBody>
      </p:sp>
      <p:sp>
        <p:nvSpPr>
          <p:cNvPr id="3" name="Content Placeholder 2"/>
          <p:cNvSpPr>
            <a:spLocks noGrp="1"/>
          </p:cNvSpPr>
          <p:nvPr>
            <p:ph idx="1"/>
          </p:nvPr>
        </p:nvSpPr>
        <p:spPr/>
        <p:txBody>
          <a:bodyPr/>
          <a:lstStyle/>
          <a:p>
            <a:pPr marL="0" indent="0">
              <a:buNone/>
            </a:pPr>
            <a:r>
              <a:rPr lang="en-US" dirty="0" smtClean="0"/>
              <a:t>Let's start with the diagonal elements of the matrix. We'll work through </a:t>
            </a:r>
            <a:r>
              <a:rPr lang="en-US" i="1" dirty="0" smtClean="0"/>
              <a:t>m</a:t>
            </a:r>
            <a:r>
              <a:rPr lang="en-US" baseline="-25000" dirty="0" smtClean="0"/>
              <a:t>11</a:t>
            </a:r>
            <a:r>
              <a:rPr lang="en-US" dirty="0" smtClean="0"/>
              <a:t> here; </a:t>
            </a:r>
            <a:r>
              <a:rPr lang="en-US" i="1" dirty="0" smtClean="0"/>
              <a:t>m</a:t>
            </a:r>
            <a:r>
              <a:rPr lang="en-US" baseline="-25000" dirty="0" smtClean="0"/>
              <a:t>22</a:t>
            </a:r>
            <a:r>
              <a:rPr lang="en-US" dirty="0" smtClean="0"/>
              <a:t> and </a:t>
            </a:r>
            <a:r>
              <a:rPr lang="en-US" i="1" dirty="0" smtClean="0"/>
              <a:t>m</a:t>
            </a:r>
            <a:r>
              <a:rPr lang="en-US" baseline="-25000" dirty="0" smtClean="0"/>
              <a:t>33</a:t>
            </a:r>
            <a:r>
              <a:rPr lang="en-US" dirty="0" smtClean="0"/>
              <a:t> can be solved similarly.</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181</a:t>
            </a:fld>
            <a:endParaRPr lang="en-US"/>
          </a:p>
        </p:txBody>
      </p:sp>
      <p:pic>
        <p:nvPicPr>
          <p:cNvPr id="163842" name="Picture 2"/>
          <p:cNvPicPr>
            <a:picLocks noChangeAspect="1" noChangeArrowheads="1"/>
          </p:cNvPicPr>
          <p:nvPr/>
        </p:nvPicPr>
        <p:blipFill>
          <a:blip r:embed="rId2" cstate="print"/>
          <a:srcRect/>
          <a:stretch>
            <a:fillRect/>
          </a:stretch>
        </p:blipFill>
        <p:spPr bwMode="auto">
          <a:xfrm>
            <a:off x="457200" y="3505200"/>
            <a:ext cx="8229600" cy="880892"/>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smtClean="0"/>
              <a:t>Quaternion to Matrix 4</a:t>
            </a:r>
            <a:endParaRPr lang="en-US" dirty="0"/>
          </a:p>
        </p:txBody>
      </p:sp>
      <p:sp>
        <p:nvSpPr>
          <p:cNvPr id="3" name="Date Placeholder 2"/>
          <p:cNvSpPr>
            <a:spLocks noGrp="1"/>
          </p:cNvSpPr>
          <p:nvPr>
            <p:ph type="dt" sz="half" idx="10"/>
          </p:nvPr>
        </p:nvSpPr>
        <p:spPr/>
        <p:txBody>
          <a:bodyPr/>
          <a:lstStyle/>
          <a:p>
            <a:r>
              <a:rPr lang="en-US" smtClean="0"/>
              <a:t>Chapter 8  Notes</a:t>
            </a:r>
            <a:endParaRPr lang="en-US"/>
          </a:p>
        </p:txBody>
      </p:sp>
      <p:sp>
        <p:nvSpPr>
          <p:cNvPr id="4" name="Footer Placeholder 3"/>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182</a:t>
            </a:fld>
            <a:endParaRPr lang="en-US"/>
          </a:p>
        </p:txBody>
      </p:sp>
      <p:pic>
        <p:nvPicPr>
          <p:cNvPr id="6" name="Picture 2"/>
          <p:cNvPicPr>
            <a:picLocks noChangeAspect="1" noChangeArrowheads="1"/>
          </p:cNvPicPr>
          <p:nvPr/>
        </p:nvPicPr>
        <p:blipFill>
          <a:blip r:embed="rId2" cstate="print"/>
          <a:srcRect/>
          <a:stretch>
            <a:fillRect/>
          </a:stretch>
        </p:blipFill>
        <p:spPr bwMode="auto">
          <a:xfrm>
            <a:off x="1143000" y="1752600"/>
            <a:ext cx="6704013" cy="38354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to Matrix 5</a:t>
            </a:r>
            <a:endParaRPr lang="en-US" dirty="0"/>
          </a:p>
        </p:txBody>
      </p:sp>
      <p:sp>
        <p:nvSpPr>
          <p:cNvPr id="3" name="Content Placeholder 2"/>
          <p:cNvSpPr>
            <a:spLocks noGrp="1"/>
          </p:cNvSpPr>
          <p:nvPr>
            <p:ph idx="1"/>
          </p:nvPr>
        </p:nvSpPr>
        <p:spPr>
          <a:xfrm>
            <a:off x="457200" y="1600201"/>
            <a:ext cx="8229600" cy="3352800"/>
          </a:xfrm>
        </p:spPr>
        <p:txBody>
          <a:bodyPr>
            <a:normAutofit lnSpcReduction="10000"/>
          </a:bodyPr>
          <a:lstStyle/>
          <a:p>
            <a:r>
              <a:rPr lang="en-US" dirty="0" smtClean="0"/>
              <a:t>Now we need to replace the </a:t>
            </a:r>
            <a:r>
              <a:rPr lang="en-US" dirty="0" err="1" smtClean="0"/>
              <a:t>cos</a:t>
            </a:r>
            <a:r>
              <a:rPr lang="en-US" dirty="0" smtClean="0"/>
              <a:t> </a:t>
            </a:r>
            <a:r>
              <a:rPr lang="en-US" i="1" dirty="0" smtClean="0">
                <a:sym typeface="Symbol" pitchFamily="18" charset="2"/>
              </a:rPr>
              <a:t></a:t>
            </a:r>
            <a:r>
              <a:rPr lang="en-US" dirty="0" smtClean="0"/>
              <a:t>  term with something that contains </a:t>
            </a:r>
            <a:r>
              <a:rPr lang="en-US" dirty="0" err="1" smtClean="0"/>
              <a:t>cos</a:t>
            </a:r>
            <a:r>
              <a:rPr lang="en-US" dirty="0" smtClean="0"/>
              <a:t> </a:t>
            </a:r>
            <a:r>
              <a:rPr lang="en-US" i="1" dirty="0" smtClean="0">
                <a:sym typeface="Symbol" pitchFamily="18" charset="2"/>
              </a:rPr>
              <a:t></a:t>
            </a:r>
            <a:r>
              <a:rPr lang="en-US" dirty="0" smtClean="0">
                <a:sym typeface="Symbol" pitchFamily="18" charset="2"/>
              </a:rPr>
              <a:t>/</a:t>
            </a:r>
            <a:r>
              <a:rPr lang="en-US" dirty="0" smtClean="0"/>
              <a:t>2 or sin </a:t>
            </a:r>
            <a:r>
              <a:rPr lang="en-US" i="1" dirty="0" smtClean="0">
                <a:sym typeface="Symbol" pitchFamily="18" charset="2"/>
              </a:rPr>
              <a:t></a:t>
            </a:r>
            <a:r>
              <a:rPr lang="en-US" dirty="0" smtClean="0">
                <a:sym typeface="Symbol" pitchFamily="18" charset="2"/>
              </a:rPr>
              <a:t>/</a:t>
            </a:r>
            <a:r>
              <a:rPr lang="en-US" dirty="0" smtClean="0"/>
              <a:t>2, since the components of a quaternion contain those terms. </a:t>
            </a:r>
          </a:p>
          <a:p>
            <a:r>
              <a:rPr lang="en-US" dirty="0" smtClean="0"/>
              <a:t>Let  </a:t>
            </a:r>
            <a:r>
              <a:rPr lang="el-GR" dirty="0" smtClean="0"/>
              <a:t>α</a:t>
            </a:r>
            <a:r>
              <a:rPr lang="en-US" dirty="0" smtClean="0"/>
              <a:t> = </a:t>
            </a:r>
            <a:r>
              <a:rPr lang="en-US" i="1" dirty="0" smtClean="0">
                <a:sym typeface="Symbol" pitchFamily="18" charset="2"/>
              </a:rPr>
              <a:t></a:t>
            </a:r>
            <a:r>
              <a:rPr lang="en-US" dirty="0" smtClean="0">
                <a:sym typeface="Symbol" pitchFamily="18" charset="2"/>
              </a:rPr>
              <a:t>/</a:t>
            </a:r>
            <a:r>
              <a:rPr lang="en-US" dirty="0" smtClean="0"/>
              <a:t>2. We'll write one of the double-angle formulas for cosine from Section 1.4.4 in terms of </a:t>
            </a:r>
            <a:r>
              <a:rPr lang="el-GR" dirty="0" smtClean="0"/>
              <a:t>α</a:t>
            </a:r>
            <a:r>
              <a:rPr lang="en-US" dirty="0" smtClean="0"/>
              <a:t>, and then substitute in </a:t>
            </a:r>
            <a:r>
              <a:rPr lang="en-US" i="1" dirty="0" smtClean="0">
                <a:sym typeface="Symbol" pitchFamily="18" charset="2"/>
              </a:rPr>
              <a:t></a:t>
            </a:r>
            <a:r>
              <a:rPr lang="en-US" dirty="0" smtClean="0"/>
              <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183</a:t>
            </a:fld>
            <a:endParaRPr lang="en-US"/>
          </a:p>
        </p:txBody>
      </p:sp>
      <p:pic>
        <p:nvPicPr>
          <p:cNvPr id="164868" name="Picture 4"/>
          <p:cNvPicPr>
            <a:picLocks noChangeAspect="1" noChangeArrowheads="1"/>
          </p:cNvPicPr>
          <p:nvPr/>
        </p:nvPicPr>
        <p:blipFill>
          <a:blip r:embed="rId2" cstate="print"/>
          <a:srcRect/>
          <a:stretch>
            <a:fillRect/>
          </a:stretch>
        </p:blipFill>
        <p:spPr bwMode="auto">
          <a:xfrm>
            <a:off x="2819400" y="4953000"/>
            <a:ext cx="3409950" cy="987929"/>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to Matrix 6</a:t>
            </a:r>
            <a:endParaRPr lang="en-US" dirty="0"/>
          </a:p>
        </p:txBody>
      </p:sp>
      <p:sp>
        <p:nvSpPr>
          <p:cNvPr id="3" name="Content Placeholder 2"/>
          <p:cNvSpPr>
            <a:spLocks noGrp="1"/>
          </p:cNvSpPr>
          <p:nvPr>
            <p:ph idx="1"/>
          </p:nvPr>
        </p:nvSpPr>
        <p:spPr/>
        <p:txBody>
          <a:bodyPr/>
          <a:lstStyle/>
          <a:p>
            <a:pPr>
              <a:buNone/>
            </a:pPr>
            <a:r>
              <a:rPr lang="en-US" dirty="0" smtClean="0"/>
              <a:t>Substituting for </a:t>
            </a:r>
            <a:r>
              <a:rPr lang="en-US" dirty="0" err="1" smtClean="0"/>
              <a:t>cos</a:t>
            </a:r>
            <a:r>
              <a:rPr lang="en-US" dirty="0" smtClean="0"/>
              <a:t> </a:t>
            </a:r>
            <a:r>
              <a:rPr lang="en-US" i="1" dirty="0" smtClean="0">
                <a:sym typeface="Symbol" pitchFamily="18" charset="2"/>
              </a:rPr>
              <a:t></a:t>
            </a:r>
            <a:r>
              <a:rPr lang="en-US" dirty="0" smtClean="0"/>
              <a:t>, we have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184</a:t>
            </a:fld>
            <a:endParaRPr lang="en-US"/>
          </a:p>
        </p:txBody>
      </p:sp>
      <p:pic>
        <p:nvPicPr>
          <p:cNvPr id="165892" name="Picture 4"/>
          <p:cNvPicPr>
            <a:picLocks noChangeAspect="1" noChangeArrowheads="1"/>
          </p:cNvPicPr>
          <p:nvPr/>
        </p:nvPicPr>
        <p:blipFill>
          <a:blip r:embed="rId2" cstate="print"/>
          <a:srcRect/>
          <a:stretch>
            <a:fillRect/>
          </a:stretch>
        </p:blipFill>
        <p:spPr bwMode="auto">
          <a:xfrm>
            <a:off x="762000" y="2362200"/>
            <a:ext cx="7669213" cy="19177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to Matrix 7</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Since </a:t>
            </a:r>
            <a:r>
              <a:rPr lang="en-US" b="1" dirty="0" smtClean="0"/>
              <a:t>n</a:t>
            </a:r>
            <a:r>
              <a:rPr lang="en-US" dirty="0" smtClean="0"/>
              <a:t> is a unit vector,  </a:t>
            </a:r>
            <a:r>
              <a:rPr lang="en-US" i="1" dirty="0" smtClean="0"/>
              <a:t>n</a:t>
            </a:r>
            <a:r>
              <a:rPr lang="en-US" i="1" baseline="-25000" dirty="0" smtClean="0"/>
              <a:t>x</a:t>
            </a:r>
            <a:r>
              <a:rPr lang="en-US" baseline="30000" dirty="0" smtClean="0"/>
              <a:t>2</a:t>
            </a:r>
            <a:r>
              <a:rPr lang="en-US" dirty="0" smtClean="0"/>
              <a:t> + </a:t>
            </a:r>
            <a:r>
              <a:rPr lang="en-US" i="1" dirty="0" smtClean="0"/>
              <a:t>n</a:t>
            </a:r>
            <a:r>
              <a:rPr lang="en-US" i="1" baseline="-25000" dirty="0" smtClean="0"/>
              <a:t>y</a:t>
            </a:r>
            <a:r>
              <a:rPr lang="en-US" baseline="30000" dirty="0" smtClean="0"/>
              <a:t>2</a:t>
            </a:r>
            <a:r>
              <a:rPr lang="en-US" dirty="0" smtClean="0"/>
              <a:t> + </a:t>
            </a:r>
            <a:r>
              <a:rPr lang="en-US" i="1" dirty="0" smtClean="0"/>
              <a:t>n</a:t>
            </a:r>
            <a:r>
              <a:rPr lang="en-US" i="1" baseline="-25000" dirty="0" smtClean="0"/>
              <a:t>z</a:t>
            </a:r>
            <a:r>
              <a:rPr lang="en-US" baseline="30000" dirty="0" smtClean="0"/>
              <a:t>2</a:t>
            </a:r>
            <a:r>
              <a:rPr lang="en-US" dirty="0" smtClean="0"/>
              <a:t> = 1,  and therefore 1 – </a:t>
            </a:r>
            <a:r>
              <a:rPr lang="en-US" i="1" dirty="0" smtClean="0"/>
              <a:t>n</a:t>
            </a:r>
            <a:r>
              <a:rPr lang="en-US" i="1" baseline="-25000" dirty="0" smtClean="0"/>
              <a:t>x</a:t>
            </a:r>
            <a:r>
              <a:rPr lang="en-US" baseline="30000" dirty="0" smtClean="0"/>
              <a:t>2 </a:t>
            </a:r>
            <a:r>
              <a:rPr lang="en-US" dirty="0" smtClean="0"/>
              <a:t>= </a:t>
            </a:r>
            <a:r>
              <a:rPr lang="en-US" i="1" dirty="0" smtClean="0"/>
              <a:t>n</a:t>
            </a:r>
            <a:r>
              <a:rPr lang="en-US" i="1" baseline="-25000" dirty="0" smtClean="0"/>
              <a:t>y</a:t>
            </a:r>
            <a:r>
              <a:rPr lang="en-US" baseline="30000" dirty="0" smtClean="0"/>
              <a:t>2</a:t>
            </a:r>
            <a:r>
              <a:rPr lang="en-US" dirty="0" smtClean="0"/>
              <a:t> + </a:t>
            </a:r>
            <a:r>
              <a:rPr lang="en-US" i="1" dirty="0" smtClean="0"/>
              <a:t>n</a:t>
            </a:r>
            <a:r>
              <a:rPr lang="en-US" i="1" baseline="-25000" dirty="0" smtClean="0"/>
              <a:t>z</a:t>
            </a:r>
            <a:r>
              <a:rPr lang="en-US" baseline="30000" dirty="0" smtClean="0"/>
              <a:t>2</a:t>
            </a:r>
            <a:r>
              <a:rPr lang="en-US" dirty="0" smtClean="0"/>
              <a:t> , so:</a:t>
            </a:r>
          </a:p>
          <a:p>
            <a:pPr marL="0" indent="0">
              <a:buNone/>
            </a:pPr>
            <a:endParaRPr lang="en-US" dirty="0" smtClean="0"/>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As we said, elements </a:t>
            </a:r>
            <a:r>
              <a:rPr lang="en-US" i="1" dirty="0" smtClean="0"/>
              <a:t>m</a:t>
            </a:r>
            <a:r>
              <a:rPr lang="en-US" baseline="-25000" dirty="0" smtClean="0"/>
              <a:t>22</a:t>
            </a:r>
            <a:r>
              <a:rPr lang="en-US" dirty="0" smtClean="0"/>
              <a:t> and </a:t>
            </a:r>
            <a:r>
              <a:rPr lang="en-US" i="1" dirty="0" smtClean="0"/>
              <a:t>m</a:t>
            </a:r>
            <a:r>
              <a:rPr lang="en-US" baseline="-25000" dirty="0" smtClean="0"/>
              <a:t>33 </a:t>
            </a:r>
            <a:r>
              <a:rPr lang="en-US" dirty="0" smtClean="0"/>
              <a:t>are derived in a similar fashion.</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185</a:t>
            </a:fld>
            <a:endParaRPr lang="en-US"/>
          </a:p>
        </p:txBody>
      </p:sp>
      <p:pic>
        <p:nvPicPr>
          <p:cNvPr id="166914" name="Picture 2"/>
          <p:cNvPicPr>
            <a:picLocks noChangeAspect="1" noChangeArrowheads="1"/>
          </p:cNvPicPr>
          <p:nvPr/>
        </p:nvPicPr>
        <p:blipFill>
          <a:blip r:embed="rId2" cstate="print"/>
          <a:srcRect/>
          <a:stretch>
            <a:fillRect/>
          </a:stretch>
        </p:blipFill>
        <p:spPr bwMode="auto">
          <a:xfrm>
            <a:off x="1676400" y="2895600"/>
            <a:ext cx="6227763" cy="2119858"/>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to Matrix 8</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Now let's look at the non-diagonal elements of the matrix; they are easier than the diagonal elements. We'll use </a:t>
            </a:r>
            <a:r>
              <a:rPr lang="en-US" i="1" dirty="0" smtClean="0"/>
              <a:t>m</a:t>
            </a:r>
            <a:r>
              <a:rPr lang="en-US" baseline="-25000" dirty="0" smtClean="0"/>
              <a:t>12</a:t>
            </a:r>
            <a:r>
              <a:rPr lang="en-US" dirty="0" smtClean="0"/>
              <a:t> as an example.</a:t>
            </a:r>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We'll need the reverse of the double-angle formula for sine.</a:t>
            </a:r>
          </a:p>
          <a:p>
            <a:pPr algn="ctr">
              <a:buNone/>
            </a:pPr>
            <a:r>
              <a:rPr lang="es-ES" dirty="0" smtClean="0"/>
              <a:t>sin 2</a:t>
            </a:r>
            <a:r>
              <a:rPr lang="el-GR" dirty="0" smtClean="0"/>
              <a:t>α</a:t>
            </a:r>
            <a:r>
              <a:rPr lang="es-ES" dirty="0" smtClean="0"/>
              <a:t> = 2 sin </a:t>
            </a:r>
            <a:r>
              <a:rPr lang="el-GR" dirty="0" smtClean="0"/>
              <a:t>α </a:t>
            </a:r>
            <a:r>
              <a:rPr lang="es-ES" dirty="0" err="1" smtClean="0"/>
              <a:t>cos</a:t>
            </a:r>
            <a:r>
              <a:rPr lang="es-ES" dirty="0" smtClean="0"/>
              <a:t> </a:t>
            </a:r>
            <a:r>
              <a:rPr lang="el-GR" dirty="0" smtClean="0"/>
              <a:t>α</a:t>
            </a:r>
            <a:endParaRPr lang="es-ES" dirty="0" smtClean="0"/>
          </a:p>
          <a:p>
            <a:pPr algn="ctr">
              <a:buNone/>
            </a:pPr>
            <a:r>
              <a:rPr lang="es-ES" dirty="0" smtClean="0"/>
              <a:t>sin </a:t>
            </a:r>
            <a:r>
              <a:rPr lang="en-US" i="1" dirty="0" smtClean="0">
                <a:sym typeface="Symbol" pitchFamily="18" charset="2"/>
              </a:rPr>
              <a:t></a:t>
            </a:r>
            <a:r>
              <a:rPr lang="es-ES" dirty="0" smtClean="0"/>
              <a:t> = 2 sin (</a:t>
            </a:r>
            <a:r>
              <a:rPr lang="en-US" i="1" dirty="0" smtClean="0">
                <a:sym typeface="Symbol" pitchFamily="18" charset="2"/>
              </a:rPr>
              <a:t></a:t>
            </a:r>
            <a:r>
              <a:rPr lang="en-US" dirty="0" smtClean="0">
                <a:sym typeface="Symbol" pitchFamily="18" charset="2"/>
              </a:rPr>
              <a:t>/</a:t>
            </a:r>
            <a:r>
              <a:rPr lang="es-ES" dirty="0" smtClean="0"/>
              <a:t>2) </a:t>
            </a:r>
            <a:r>
              <a:rPr lang="es-ES" dirty="0" err="1" smtClean="0"/>
              <a:t>cos</a:t>
            </a:r>
            <a:r>
              <a:rPr lang="es-ES" dirty="0" smtClean="0"/>
              <a:t> (</a:t>
            </a:r>
            <a:r>
              <a:rPr lang="en-US" i="1" dirty="0" smtClean="0">
                <a:sym typeface="Symbol" pitchFamily="18" charset="2"/>
              </a:rPr>
              <a:t></a:t>
            </a:r>
            <a:r>
              <a:rPr lang="en-US" dirty="0" smtClean="0">
                <a:sym typeface="Symbol" pitchFamily="18" charset="2"/>
              </a:rPr>
              <a:t>/</a:t>
            </a:r>
            <a:r>
              <a:rPr lang="es-ES" dirty="0" smtClean="0"/>
              <a:t>2)</a:t>
            </a:r>
            <a:endParaRPr lang="en-US" dirty="0" smtClean="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186</a:t>
            </a:fld>
            <a:endParaRPr lang="en-US" dirty="0"/>
          </a:p>
        </p:txBody>
      </p:sp>
      <p:pic>
        <p:nvPicPr>
          <p:cNvPr id="167938" name="Picture 2"/>
          <p:cNvPicPr>
            <a:picLocks noChangeAspect="1" noChangeArrowheads="1"/>
          </p:cNvPicPr>
          <p:nvPr/>
        </p:nvPicPr>
        <p:blipFill>
          <a:blip r:embed="rId2" cstate="print"/>
          <a:srcRect/>
          <a:stretch>
            <a:fillRect/>
          </a:stretch>
        </p:blipFill>
        <p:spPr bwMode="auto">
          <a:xfrm>
            <a:off x="533400" y="2971800"/>
            <a:ext cx="8153400" cy="892057"/>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to Matrix 9</a:t>
            </a:r>
            <a:endParaRPr lang="en-US" dirty="0"/>
          </a:p>
        </p:txBody>
      </p:sp>
      <p:sp>
        <p:nvSpPr>
          <p:cNvPr id="8" name="Content Placeholder 2"/>
          <p:cNvSpPr>
            <a:spLocks noGrp="1"/>
          </p:cNvSpPr>
          <p:nvPr>
            <p:ph idx="1"/>
          </p:nvPr>
        </p:nvSpPr>
        <p:spPr>
          <a:xfrm>
            <a:off x="457200" y="4419600"/>
            <a:ext cx="8229600" cy="1173163"/>
          </a:xfrm>
        </p:spPr>
        <p:txBody>
          <a:bodyPr>
            <a:normAutofit/>
          </a:bodyPr>
          <a:lstStyle/>
          <a:p>
            <a:pPr marL="0" indent="0">
              <a:buNone/>
            </a:pPr>
            <a:r>
              <a:rPr lang="en-US" dirty="0" smtClean="0"/>
              <a:t>As we said, the other </a:t>
            </a:r>
            <a:r>
              <a:rPr lang="en-US" dirty="0" err="1" smtClean="0"/>
              <a:t>nondiagonal</a:t>
            </a:r>
            <a:r>
              <a:rPr lang="en-US" dirty="0" smtClean="0"/>
              <a:t> elements are derived in a similar fashion.</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187</a:t>
            </a:fld>
            <a:endParaRPr lang="en-US"/>
          </a:p>
        </p:txBody>
      </p:sp>
      <p:pic>
        <p:nvPicPr>
          <p:cNvPr id="168962" name="Picture 2"/>
          <p:cNvPicPr>
            <a:picLocks noChangeAspect="1" noChangeArrowheads="1"/>
          </p:cNvPicPr>
          <p:nvPr/>
        </p:nvPicPr>
        <p:blipFill>
          <a:blip r:embed="rId2" cstate="print"/>
          <a:srcRect/>
          <a:stretch>
            <a:fillRect/>
          </a:stretch>
        </p:blipFill>
        <p:spPr bwMode="auto">
          <a:xfrm>
            <a:off x="609600" y="1905000"/>
            <a:ext cx="7829550" cy="2200275"/>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Quaternion to Matrix 10</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Finally, we present the complete rotation matrix constructed from a quaternion:</a:t>
            </a:r>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Other variations can be found in other sources. For example </a:t>
            </a:r>
            <a:r>
              <a:rPr lang="en-US" i="1" dirty="0" smtClean="0"/>
              <a:t>m</a:t>
            </a:r>
            <a:r>
              <a:rPr lang="en-US" baseline="-25000" dirty="0" smtClean="0"/>
              <a:t>11</a:t>
            </a:r>
            <a:r>
              <a:rPr lang="en-US" dirty="0" smtClean="0"/>
              <a:t> = –1 + 2</a:t>
            </a:r>
            <a:r>
              <a:rPr lang="en-US" i="1" dirty="0" smtClean="0"/>
              <a:t>w</a:t>
            </a:r>
            <a:r>
              <a:rPr lang="en-US" baseline="30000" dirty="0" smtClean="0"/>
              <a:t>2</a:t>
            </a:r>
            <a:r>
              <a:rPr lang="en-US" dirty="0" smtClean="0"/>
              <a:t> + 2</a:t>
            </a:r>
            <a:r>
              <a:rPr lang="en-US" i="1" dirty="0" smtClean="0"/>
              <a:t>z</a:t>
            </a:r>
            <a:r>
              <a:rPr lang="en-US" baseline="30000" dirty="0" smtClean="0"/>
              <a:t>2</a:t>
            </a:r>
            <a:r>
              <a:rPr lang="en-US" dirty="0" smtClean="0"/>
              <a:t> also works, since </a:t>
            </a:r>
            <a:r>
              <a:rPr lang="en-US" i="1" dirty="0" smtClean="0"/>
              <a:t>w</a:t>
            </a:r>
            <a:r>
              <a:rPr lang="en-US" baseline="30000" dirty="0" smtClean="0"/>
              <a:t>2</a:t>
            </a:r>
            <a:r>
              <a:rPr lang="en-US" dirty="0" smtClean="0"/>
              <a:t> + </a:t>
            </a:r>
            <a:r>
              <a:rPr lang="en-US" i="1" dirty="0" smtClean="0"/>
              <a:t>x</a:t>
            </a:r>
            <a:r>
              <a:rPr lang="en-US" baseline="30000" dirty="0" smtClean="0"/>
              <a:t>2</a:t>
            </a:r>
            <a:r>
              <a:rPr lang="en-US" dirty="0" smtClean="0"/>
              <a:t> + </a:t>
            </a:r>
            <a:r>
              <a:rPr lang="en-US" i="1" dirty="0" smtClean="0"/>
              <a:t>y</a:t>
            </a:r>
            <a:r>
              <a:rPr lang="en-US" baseline="30000" dirty="0" smtClean="0"/>
              <a:t>2</a:t>
            </a:r>
            <a:r>
              <a:rPr lang="en-US" dirty="0" smtClean="0"/>
              <a:t> + </a:t>
            </a:r>
            <a:r>
              <a:rPr lang="en-US" i="1" dirty="0" smtClean="0"/>
              <a:t>z</a:t>
            </a:r>
            <a:r>
              <a:rPr lang="en-US" baseline="30000" dirty="0" smtClean="0"/>
              <a:t>2</a:t>
            </a:r>
            <a:r>
              <a:rPr lang="en-US" dirty="0" smtClean="0"/>
              <a:t> = 1.</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188</a:t>
            </a:fld>
            <a:endParaRPr lang="en-US"/>
          </a:p>
        </p:txBody>
      </p:sp>
      <p:pic>
        <p:nvPicPr>
          <p:cNvPr id="169986" name="Picture 2"/>
          <p:cNvPicPr>
            <a:picLocks noChangeAspect="1" noChangeArrowheads="1"/>
          </p:cNvPicPr>
          <p:nvPr/>
        </p:nvPicPr>
        <p:blipFill>
          <a:blip r:embed="rId2" cstate="print"/>
          <a:srcRect/>
          <a:stretch>
            <a:fillRect/>
          </a:stretch>
        </p:blipFill>
        <p:spPr bwMode="auto">
          <a:xfrm>
            <a:off x="1143000" y="2895600"/>
            <a:ext cx="6869113" cy="1335624"/>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Matrix to Quaternion 1</a:t>
            </a:r>
            <a:endParaRPr lang="en-US" dirty="0"/>
          </a:p>
        </p:txBody>
      </p:sp>
      <p:sp>
        <p:nvSpPr>
          <p:cNvPr id="3" name="Content Placeholder 2"/>
          <p:cNvSpPr>
            <a:spLocks noGrp="1"/>
          </p:cNvSpPr>
          <p:nvPr>
            <p:ph idx="1"/>
          </p:nvPr>
        </p:nvSpPr>
        <p:spPr/>
        <p:txBody>
          <a:bodyPr/>
          <a:lstStyle/>
          <a:p>
            <a:pPr marL="0" indent="0">
              <a:buNone/>
            </a:pPr>
            <a:r>
              <a:rPr lang="en-US" dirty="0" smtClean="0"/>
              <a:t>To extract a quaternion from a rotation matrix, reverse engineer the matrix from the last slide.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189</a:t>
            </a:fld>
            <a:endParaRPr lang="en-US"/>
          </a:p>
        </p:txBody>
      </p:sp>
      <p:pic>
        <p:nvPicPr>
          <p:cNvPr id="7" name="Picture 2"/>
          <p:cNvPicPr>
            <a:picLocks noChangeAspect="1" noChangeArrowheads="1"/>
          </p:cNvPicPr>
          <p:nvPr/>
        </p:nvPicPr>
        <p:blipFill>
          <a:blip r:embed="rId2" cstate="print"/>
          <a:srcRect/>
          <a:stretch>
            <a:fillRect/>
          </a:stretch>
        </p:blipFill>
        <p:spPr bwMode="auto">
          <a:xfrm>
            <a:off x="1143000" y="2971800"/>
            <a:ext cx="6869113" cy="1335624"/>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Orientation in a State Variable</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First, we should back up a bit and remind ourselves of the mathematically moot but yet conceptually important distinction between </a:t>
            </a:r>
            <a:r>
              <a:rPr lang="en-US" i="1" dirty="0" smtClean="0"/>
              <a:t>orientation</a:t>
            </a:r>
            <a:r>
              <a:rPr lang="en-US" dirty="0" smtClean="0"/>
              <a:t> and </a:t>
            </a:r>
            <a:r>
              <a:rPr lang="en-US" i="1" dirty="0" smtClean="0"/>
              <a:t>angular displacement</a:t>
            </a:r>
            <a:r>
              <a:rPr lang="en-US" dirty="0" smtClean="0"/>
              <a:t>. </a:t>
            </a:r>
          </a:p>
          <a:p>
            <a:r>
              <a:rPr lang="en-US" dirty="0" smtClean="0"/>
              <a:t>If your purpose is to create a matrix that  does a specific angular displacement (such as “rotate 30° about the </a:t>
            </a:r>
            <a:r>
              <a:rPr lang="en-US" i="1" dirty="0" smtClean="0"/>
              <a:t>x</a:t>
            </a:r>
            <a:r>
              <a:rPr lang="en-US" dirty="0" smtClean="0"/>
              <a:t>-axis), then the two operations listed 2 slides ago are not really the ones you probably have in your head, and using a generic transform matrix with its implied direction of transformation is no problem, and so this discussion does not apply. </a:t>
            </a:r>
          </a:p>
          <a:p>
            <a:r>
              <a:rPr lang="en-US" dirty="0" smtClean="0"/>
              <a:t>Instead, suppose that the orientation of some object is stored as a state variable.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Matrix to Quaternion 2</a:t>
            </a:r>
            <a:endParaRPr lang="en-US" dirty="0"/>
          </a:p>
        </p:txBody>
      </p:sp>
      <p:sp>
        <p:nvSpPr>
          <p:cNvPr id="3" name="Content Placeholder 2"/>
          <p:cNvSpPr>
            <a:spLocks noGrp="1"/>
          </p:cNvSpPr>
          <p:nvPr>
            <p:ph idx="1"/>
          </p:nvPr>
        </p:nvSpPr>
        <p:spPr>
          <a:xfrm>
            <a:off x="457200" y="3048001"/>
            <a:ext cx="8229600" cy="914399"/>
          </a:xfrm>
        </p:spPr>
        <p:txBody>
          <a:bodyPr>
            <a:normAutofit fontScale="92500" lnSpcReduction="20000"/>
          </a:bodyPr>
          <a:lstStyle/>
          <a:p>
            <a:pPr marL="0" indent="0">
              <a:buNone/>
            </a:pPr>
            <a:r>
              <a:rPr lang="en-US" dirty="0" smtClean="0"/>
              <a:t>Examining the sum of the diagonal elements (known as the </a:t>
            </a:r>
            <a:r>
              <a:rPr lang="en-US" i="1" dirty="0" smtClean="0"/>
              <a:t>trace</a:t>
            </a:r>
            <a:r>
              <a:rPr lang="en-US" dirty="0" smtClean="0"/>
              <a:t> of the matrix) we get: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190</a:t>
            </a:fld>
            <a:endParaRPr lang="en-US"/>
          </a:p>
        </p:txBody>
      </p:sp>
      <p:pic>
        <p:nvPicPr>
          <p:cNvPr id="171010" name="Picture 2"/>
          <p:cNvPicPr>
            <a:picLocks noChangeAspect="1" noChangeArrowheads="1"/>
          </p:cNvPicPr>
          <p:nvPr/>
        </p:nvPicPr>
        <p:blipFill>
          <a:blip r:embed="rId2" cstate="print"/>
          <a:srcRect/>
          <a:stretch>
            <a:fillRect/>
          </a:stretch>
        </p:blipFill>
        <p:spPr bwMode="auto">
          <a:xfrm>
            <a:off x="1219200" y="1676400"/>
            <a:ext cx="6886575" cy="1352550"/>
          </a:xfrm>
          <a:prstGeom prst="rect">
            <a:avLst/>
          </a:prstGeom>
          <a:noFill/>
          <a:ln w="9525">
            <a:noFill/>
            <a:miter lim="800000"/>
            <a:headEnd/>
            <a:tailEnd/>
          </a:ln>
        </p:spPr>
      </p:pic>
      <p:pic>
        <p:nvPicPr>
          <p:cNvPr id="171011" name="Picture 3"/>
          <p:cNvPicPr>
            <a:picLocks noChangeAspect="1" noChangeArrowheads="1"/>
          </p:cNvPicPr>
          <p:nvPr/>
        </p:nvPicPr>
        <p:blipFill>
          <a:blip r:embed="rId3" cstate="print"/>
          <a:srcRect/>
          <a:stretch>
            <a:fillRect/>
          </a:stretch>
        </p:blipFill>
        <p:spPr bwMode="auto">
          <a:xfrm>
            <a:off x="685800" y="3962400"/>
            <a:ext cx="7543800" cy="2285166"/>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Matrix to Quaternion 3</a:t>
            </a:r>
            <a:endParaRPr lang="en-US" dirty="0"/>
          </a:p>
        </p:txBody>
      </p:sp>
      <p:sp>
        <p:nvSpPr>
          <p:cNvPr id="3" name="Content Placeholder 2"/>
          <p:cNvSpPr>
            <a:spLocks noGrp="1"/>
          </p:cNvSpPr>
          <p:nvPr>
            <p:ph idx="1"/>
          </p:nvPr>
        </p:nvSpPr>
        <p:spPr/>
        <p:txBody>
          <a:bodyPr/>
          <a:lstStyle/>
          <a:p>
            <a:pPr>
              <a:buNone/>
            </a:pPr>
            <a:r>
              <a:rPr lang="en-US" dirty="0" smtClean="0"/>
              <a:t>Therefore,</a:t>
            </a:r>
          </a:p>
          <a:p>
            <a:pPr>
              <a:buNone/>
            </a:pPr>
            <a:endParaRPr lang="en-US" dirty="0" smtClean="0"/>
          </a:p>
          <a:p>
            <a:pPr>
              <a:buNone/>
            </a:pPr>
            <a:r>
              <a:rPr lang="en-US" dirty="0" smtClean="0"/>
              <a:t>and similarly,</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191</a:t>
            </a:fld>
            <a:endParaRPr lang="en-US"/>
          </a:p>
        </p:txBody>
      </p:sp>
      <p:pic>
        <p:nvPicPr>
          <p:cNvPr id="172035" name="Picture 3"/>
          <p:cNvPicPr>
            <a:picLocks noChangeAspect="1" noChangeArrowheads="1"/>
          </p:cNvPicPr>
          <p:nvPr/>
        </p:nvPicPr>
        <p:blipFill>
          <a:blip r:embed="rId2" cstate="print"/>
          <a:srcRect/>
          <a:stretch>
            <a:fillRect/>
          </a:stretch>
        </p:blipFill>
        <p:spPr bwMode="auto">
          <a:xfrm>
            <a:off x="2895600" y="1981200"/>
            <a:ext cx="4038600" cy="888879"/>
          </a:xfrm>
          <a:prstGeom prst="rect">
            <a:avLst/>
          </a:prstGeom>
          <a:noFill/>
          <a:ln w="9525">
            <a:noFill/>
            <a:miter lim="800000"/>
            <a:headEnd/>
            <a:tailEnd/>
          </a:ln>
        </p:spPr>
      </p:pic>
      <p:pic>
        <p:nvPicPr>
          <p:cNvPr id="172036" name="Picture 4"/>
          <p:cNvPicPr>
            <a:picLocks noChangeAspect="1" noChangeArrowheads="1"/>
          </p:cNvPicPr>
          <p:nvPr/>
        </p:nvPicPr>
        <p:blipFill>
          <a:blip r:embed="rId3" cstate="print"/>
          <a:srcRect/>
          <a:stretch>
            <a:fillRect/>
          </a:stretch>
        </p:blipFill>
        <p:spPr bwMode="auto">
          <a:xfrm>
            <a:off x="2819400" y="3581400"/>
            <a:ext cx="4102100" cy="2327703"/>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Matrix to Quaternion 4</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Unfortunately, we cannot use this trick for all four components, since the square root will always yield positive results. (More accurately, we have no basis for choosing the positive or negative root.) </a:t>
            </a:r>
          </a:p>
          <a:p>
            <a:r>
              <a:rPr lang="en-US" dirty="0" smtClean="0"/>
              <a:t>However, since </a:t>
            </a:r>
            <a:r>
              <a:rPr lang="en-US" b="1" dirty="0" smtClean="0"/>
              <a:t>q</a:t>
            </a:r>
            <a:r>
              <a:rPr lang="en-US" dirty="0" smtClean="0"/>
              <a:t> and –</a:t>
            </a:r>
            <a:r>
              <a:rPr lang="en-US" b="1" dirty="0" smtClean="0"/>
              <a:t>q</a:t>
            </a:r>
            <a:r>
              <a:rPr lang="en-US" dirty="0" smtClean="0"/>
              <a:t> represent the same orientation, we can arbitrarily choose to use the nonnegative root for one of the four components and still always return a correct quaternion. </a:t>
            </a:r>
          </a:p>
          <a:p>
            <a:r>
              <a:rPr lang="en-US" dirty="0" smtClean="0"/>
              <a:t>We just can't use the above technique for all four values of the quaternion.</a:t>
            </a:r>
          </a:p>
          <a:p>
            <a:r>
              <a:rPr lang="en-US" dirty="0" smtClean="0"/>
              <a:t>Another trick is to examine the sum and difference of diagonally opposite matrix elements.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192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Matrix to Quaternion 5</a:t>
            </a:r>
            <a:endParaRPr lang="en-US" dirty="0"/>
          </a:p>
        </p:txBody>
      </p:sp>
      <p:sp>
        <p:nvSpPr>
          <p:cNvPr id="3" name="Date Placeholder 2"/>
          <p:cNvSpPr>
            <a:spLocks noGrp="1"/>
          </p:cNvSpPr>
          <p:nvPr>
            <p:ph type="dt" sz="half" idx="10"/>
          </p:nvPr>
        </p:nvSpPr>
        <p:spPr/>
        <p:txBody>
          <a:bodyPr/>
          <a:lstStyle/>
          <a:p>
            <a:r>
              <a:rPr lang="en-US" smtClean="0"/>
              <a:t>Chapter 8  Notes</a:t>
            </a:r>
            <a:endParaRPr lang="en-US"/>
          </a:p>
        </p:txBody>
      </p:sp>
      <p:sp>
        <p:nvSpPr>
          <p:cNvPr id="4" name="Footer Placeholder 3"/>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193</a:t>
            </a:fld>
            <a:endParaRPr lang="en-US"/>
          </a:p>
        </p:txBody>
      </p:sp>
      <p:pic>
        <p:nvPicPr>
          <p:cNvPr id="173058" name="Picture 2"/>
          <p:cNvPicPr>
            <a:picLocks noChangeAspect="1" noChangeArrowheads="1"/>
          </p:cNvPicPr>
          <p:nvPr/>
        </p:nvPicPr>
        <p:blipFill>
          <a:blip r:embed="rId2" cstate="print"/>
          <a:srcRect/>
          <a:stretch>
            <a:fillRect/>
          </a:stretch>
        </p:blipFill>
        <p:spPr bwMode="auto">
          <a:xfrm>
            <a:off x="304800" y="1701800"/>
            <a:ext cx="8532813" cy="34544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Matrix to Quaternion 6</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Armed with these formulas, we use a two-step strategy. </a:t>
            </a:r>
          </a:p>
          <a:p>
            <a:pPr marL="971550" lvl="1" indent="-514350">
              <a:buFont typeface="+mj-lt"/>
              <a:buAutoNum type="arabicPeriod"/>
            </a:pPr>
            <a:r>
              <a:rPr lang="en-US" dirty="0" smtClean="0"/>
              <a:t>Solve for one of the components of the trace.</a:t>
            </a:r>
          </a:p>
          <a:p>
            <a:pPr marL="971550" lvl="1" indent="-514350">
              <a:buFont typeface="+mj-lt"/>
              <a:buAutoNum type="arabicPeriod"/>
            </a:pPr>
            <a:r>
              <a:rPr lang="en-US" dirty="0" smtClean="0"/>
              <a:t>Plug that value into one of the equations from the previous slide  to solve for the other three. </a:t>
            </a:r>
          </a:p>
          <a:p>
            <a:pPr marL="0" indent="0">
              <a:buNone/>
            </a:pPr>
            <a:r>
              <a:rPr lang="en-US" dirty="0" smtClean="0"/>
              <a:t>This strategy boils down to selecting a row from the table on the next slide, then solving the equations in that row from left to right.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194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Matrix to Quaternion 7</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195</a:t>
            </a:fld>
            <a:endParaRPr lang="en-US"/>
          </a:p>
        </p:txBody>
      </p:sp>
      <p:pic>
        <p:nvPicPr>
          <p:cNvPr id="174082" name="Picture 2"/>
          <p:cNvPicPr>
            <a:picLocks noChangeAspect="1" noChangeArrowheads="1"/>
          </p:cNvPicPr>
          <p:nvPr/>
        </p:nvPicPr>
        <p:blipFill>
          <a:blip r:embed="rId2" cstate="print"/>
          <a:srcRect/>
          <a:stretch>
            <a:fillRect/>
          </a:stretch>
        </p:blipFill>
        <p:spPr bwMode="auto">
          <a:xfrm>
            <a:off x="512805" y="1940010"/>
            <a:ext cx="8255068" cy="3096694"/>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Matrix to Quaternion 8</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The only questions is, which row should we use? Which component should we solve for first? </a:t>
            </a:r>
          </a:p>
          <a:p>
            <a:r>
              <a:rPr lang="en-US" dirty="0" smtClean="0"/>
              <a:t>The simplest strategy would be to just pick one arbitrarily and always use the same procedure</a:t>
            </a:r>
            <a:r>
              <a:rPr lang="en-US" smtClean="0"/>
              <a:t>, but </a:t>
            </a:r>
            <a:r>
              <a:rPr lang="en-US" dirty="0" smtClean="0"/>
              <a:t>this is fraught with problems. </a:t>
            </a:r>
          </a:p>
          <a:p>
            <a:pPr lvl="1"/>
            <a:r>
              <a:rPr lang="en-US" dirty="0" smtClean="0"/>
              <a:t>Let's say we choose to always use the top row, meaning we solve for </a:t>
            </a:r>
            <a:r>
              <a:rPr lang="en-US" i="1" dirty="0" smtClean="0"/>
              <a:t>w</a:t>
            </a:r>
            <a:r>
              <a:rPr lang="en-US" dirty="0" smtClean="0"/>
              <a:t> from the trace, and then for </a:t>
            </a:r>
            <a:r>
              <a:rPr lang="en-US" i="1" dirty="0" smtClean="0"/>
              <a:t>x</a:t>
            </a:r>
            <a:r>
              <a:rPr lang="en-US" dirty="0" smtClean="0"/>
              <a:t>, </a:t>
            </a:r>
            <a:r>
              <a:rPr lang="en-US" i="1" dirty="0" smtClean="0"/>
              <a:t>y</a:t>
            </a:r>
            <a:r>
              <a:rPr lang="en-US" dirty="0" smtClean="0"/>
              <a:t>, and </a:t>
            </a:r>
            <a:r>
              <a:rPr lang="en-US" i="1" dirty="0" smtClean="0"/>
              <a:t>z </a:t>
            </a:r>
            <a:r>
              <a:rPr lang="en-US" dirty="0" smtClean="0"/>
              <a:t>with the equations on the right side of the arrow. </a:t>
            </a:r>
          </a:p>
          <a:p>
            <a:pPr lvl="1"/>
            <a:r>
              <a:rPr lang="en-US" dirty="0" smtClean="0"/>
              <a:t>But if </a:t>
            </a:r>
            <a:r>
              <a:rPr lang="en-US" i="1" dirty="0" smtClean="0"/>
              <a:t>w</a:t>
            </a:r>
            <a:r>
              <a:rPr lang="en-US" dirty="0" smtClean="0"/>
              <a:t> = 0, the divisions to follow will be undefined. </a:t>
            </a:r>
          </a:p>
          <a:p>
            <a:pPr lvl="1"/>
            <a:r>
              <a:rPr lang="en-US" dirty="0" smtClean="0"/>
              <a:t>Even if </a:t>
            </a:r>
            <a:r>
              <a:rPr lang="en-US" i="1" dirty="0" smtClean="0"/>
              <a:t>w</a:t>
            </a:r>
            <a:r>
              <a:rPr lang="en-US" dirty="0" smtClean="0"/>
              <a:t> &gt; 0, a small </a:t>
            </a:r>
            <a:r>
              <a:rPr lang="en-US" i="1" dirty="0" smtClean="0"/>
              <a:t>w</a:t>
            </a:r>
            <a:r>
              <a:rPr lang="en-US" dirty="0" smtClean="0"/>
              <a:t> will produce numeric instability. </a:t>
            </a:r>
          </a:p>
          <a:p>
            <a:r>
              <a:rPr lang="en-US" dirty="0" err="1" smtClean="0"/>
              <a:t>Shoemake</a:t>
            </a:r>
            <a:r>
              <a:rPr lang="en-US" dirty="0" smtClean="0"/>
              <a:t> suggests the strategy of first determining which of </a:t>
            </a:r>
            <a:r>
              <a:rPr lang="en-US" i="1" dirty="0" smtClean="0"/>
              <a:t>w</a:t>
            </a:r>
            <a:r>
              <a:rPr lang="en-US" dirty="0" smtClean="0"/>
              <a:t>, </a:t>
            </a:r>
            <a:r>
              <a:rPr lang="en-US" i="1" dirty="0" smtClean="0"/>
              <a:t>x</a:t>
            </a:r>
            <a:r>
              <a:rPr lang="en-US" dirty="0" smtClean="0"/>
              <a:t>, </a:t>
            </a:r>
            <a:r>
              <a:rPr lang="en-US" i="1" dirty="0" smtClean="0"/>
              <a:t>y</a:t>
            </a:r>
            <a:r>
              <a:rPr lang="en-US" dirty="0" smtClean="0"/>
              <a:t>, and </a:t>
            </a:r>
            <a:r>
              <a:rPr lang="en-US" i="1" dirty="0" smtClean="0"/>
              <a:t>z </a:t>
            </a:r>
            <a:r>
              <a:rPr lang="en-US" dirty="0" smtClean="0"/>
              <a:t>has the largest absolute value, computing that component using the diagonal of the matrix, and then using it to compute the other three according to the table on the previous slide.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196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197</a:t>
            </a:fld>
            <a:endParaRPr lang="en-US"/>
          </a:p>
        </p:txBody>
      </p:sp>
      <p:pic>
        <p:nvPicPr>
          <p:cNvPr id="175106" name="Picture 2"/>
          <p:cNvPicPr>
            <a:picLocks noChangeAspect="1" noChangeArrowheads="1"/>
          </p:cNvPicPr>
          <p:nvPr/>
        </p:nvPicPr>
        <p:blipFill>
          <a:blip r:embed="rId2" cstate="print"/>
          <a:srcRect/>
          <a:stretch>
            <a:fillRect/>
          </a:stretch>
        </p:blipFill>
        <p:spPr bwMode="auto">
          <a:xfrm>
            <a:off x="228600" y="1295400"/>
            <a:ext cx="8658225" cy="3733800"/>
          </a:xfrm>
          <a:prstGeom prst="rect">
            <a:avLst/>
          </a:prstGeom>
          <a:noFill/>
          <a:ln w="9525">
            <a:noFill/>
            <a:miter lim="800000"/>
            <a:headEnd/>
            <a:tailEnd/>
          </a:ln>
          <a:effectLst>
            <a:outerShdw blurRad="177800" dist="38100" dir="2700000" sx="101000" sy="101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198</a:t>
            </a:fld>
            <a:endParaRPr lang="en-US"/>
          </a:p>
        </p:txBody>
      </p:sp>
      <p:pic>
        <p:nvPicPr>
          <p:cNvPr id="176130" name="Picture 2"/>
          <p:cNvPicPr>
            <a:picLocks noChangeAspect="1" noChangeArrowheads="1"/>
          </p:cNvPicPr>
          <p:nvPr/>
        </p:nvPicPr>
        <p:blipFill>
          <a:blip r:embed="rId2" cstate="print"/>
          <a:srcRect/>
          <a:stretch>
            <a:fillRect/>
          </a:stretch>
        </p:blipFill>
        <p:spPr bwMode="auto">
          <a:xfrm>
            <a:off x="381000" y="1295400"/>
            <a:ext cx="8401050" cy="3762375"/>
          </a:xfrm>
          <a:prstGeom prst="rect">
            <a:avLst/>
          </a:prstGeom>
          <a:noFill/>
          <a:ln w="9525">
            <a:noFill/>
            <a:miter lim="800000"/>
            <a:headEnd/>
            <a:tailEnd/>
          </a:ln>
          <a:effectLst>
            <a:outerShdw blurRad="3175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199</a:t>
            </a:fld>
            <a:endParaRPr lang="en-US"/>
          </a:p>
        </p:txBody>
      </p:sp>
      <p:pic>
        <p:nvPicPr>
          <p:cNvPr id="177154" name="Picture 2"/>
          <p:cNvPicPr>
            <a:picLocks noChangeAspect="1" noChangeArrowheads="1"/>
          </p:cNvPicPr>
          <p:nvPr/>
        </p:nvPicPr>
        <p:blipFill>
          <a:blip r:embed="rId2" cstate="print"/>
          <a:srcRect/>
          <a:stretch>
            <a:fillRect/>
          </a:stretch>
        </p:blipFill>
        <p:spPr bwMode="auto">
          <a:xfrm>
            <a:off x="2209800" y="228600"/>
            <a:ext cx="4817466" cy="5860343"/>
          </a:xfrm>
          <a:prstGeom prst="rect">
            <a:avLst/>
          </a:prstGeom>
          <a:noFill/>
          <a:ln w="9525">
            <a:noFill/>
            <a:miter lim="800000"/>
            <a:headEnd/>
            <a:tailEnd/>
          </a:ln>
          <a:effectLst>
            <a:outerShdw blurRad="5207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You’ll See in This Chapter</a:t>
            </a:r>
            <a:endParaRPr lang="en-US" dirty="0"/>
          </a:p>
        </p:txBody>
      </p:sp>
      <p:sp>
        <p:nvSpPr>
          <p:cNvPr id="3" name="Content Placeholder 2"/>
          <p:cNvSpPr>
            <a:spLocks noGrp="1"/>
          </p:cNvSpPr>
          <p:nvPr>
            <p:ph idx="1"/>
          </p:nvPr>
        </p:nvSpPr>
        <p:spPr/>
        <p:txBody>
          <a:bodyPr>
            <a:normAutofit fontScale="70000" lnSpcReduction="20000"/>
          </a:bodyPr>
          <a:lstStyle/>
          <a:p>
            <a:pPr marL="0" indent="0">
              <a:buNone/>
            </a:pPr>
            <a:r>
              <a:rPr lang="en-US" dirty="0" smtClean="0"/>
              <a:t>This chapter tackles the difficult problem of describing the </a:t>
            </a:r>
            <a:r>
              <a:rPr lang="en-US" i="1" dirty="0" smtClean="0"/>
              <a:t>orientation</a:t>
            </a:r>
            <a:r>
              <a:rPr lang="en-US" dirty="0" smtClean="0"/>
              <a:t> of an object in 3D, and the closely related concepts of </a:t>
            </a:r>
            <a:r>
              <a:rPr lang="en-US" i="1" dirty="0" smtClean="0"/>
              <a:t>rotation</a:t>
            </a:r>
            <a:r>
              <a:rPr lang="en-US" dirty="0" smtClean="0"/>
              <a:t> and </a:t>
            </a:r>
            <a:r>
              <a:rPr lang="en-US" i="1" dirty="0" smtClean="0"/>
              <a:t>angular displacement</a:t>
            </a:r>
            <a:r>
              <a:rPr lang="en-US" dirty="0" smtClean="0"/>
              <a:t>.  It is divided into seven sections. </a:t>
            </a:r>
          </a:p>
          <a:p>
            <a:r>
              <a:rPr lang="en-US" dirty="0" smtClean="0"/>
              <a:t>Section 8.1 discusses the subtle differences between terms like </a:t>
            </a:r>
            <a:r>
              <a:rPr lang="en-US" i="1" dirty="0" smtClean="0"/>
              <a:t>orientation</a:t>
            </a:r>
            <a:r>
              <a:rPr lang="en-US" dirty="0" smtClean="0"/>
              <a:t>, </a:t>
            </a:r>
            <a:r>
              <a:rPr lang="en-US" i="1" dirty="0" smtClean="0"/>
              <a:t>direction</a:t>
            </a:r>
            <a:r>
              <a:rPr lang="en-US" dirty="0" smtClean="0"/>
              <a:t>, and </a:t>
            </a:r>
            <a:r>
              <a:rPr lang="en-US" i="1" dirty="0" smtClean="0"/>
              <a:t>angular displacement</a:t>
            </a:r>
            <a:r>
              <a:rPr lang="en-US" dirty="0" smtClean="0"/>
              <a:t>.</a:t>
            </a:r>
          </a:p>
          <a:p>
            <a:r>
              <a:rPr lang="en-US" dirty="0" smtClean="0"/>
              <a:t>Section 8.2 describes how to express orientation using a matrix</a:t>
            </a:r>
          </a:p>
          <a:p>
            <a:r>
              <a:rPr lang="en-US" dirty="0" smtClean="0"/>
              <a:t>Section 8.3 describes how to express angular displacement using Euler angles.</a:t>
            </a:r>
          </a:p>
          <a:p>
            <a:r>
              <a:rPr lang="en-US" dirty="0" smtClean="0"/>
              <a:t>Section 8.4 describes the axis-angle and exponential map forms.</a:t>
            </a:r>
          </a:p>
          <a:p>
            <a:r>
              <a:rPr lang="en-US" dirty="0" smtClean="0"/>
              <a:t>Section 8.5 describes how to express angular displacement using a quaternion.</a:t>
            </a:r>
          </a:p>
          <a:p>
            <a:r>
              <a:rPr lang="en-US" dirty="0" smtClean="0"/>
              <a:t>Section 8.6 compares and contrasts the different methods.</a:t>
            </a:r>
          </a:p>
          <a:p>
            <a:r>
              <a:rPr lang="en-US" dirty="0" smtClean="0"/>
              <a:t>Section 8.7 explains how to convert an orientation from one form to another.</a:t>
            </a:r>
          </a:p>
          <a:p>
            <a:endParaRPr lang="en-US" dirty="0"/>
          </a:p>
        </p:txBody>
      </p:sp>
      <p:sp>
        <p:nvSpPr>
          <p:cNvPr id="4" name="Date Placeholder 3"/>
          <p:cNvSpPr>
            <a:spLocks noGrp="1"/>
          </p:cNvSpPr>
          <p:nvPr>
            <p:ph type="dt" sz="half" idx="10"/>
          </p:nvPr>
        </p:nvSpPr>
        <p:spPr/>
        <p:txBody>
          <a:bodyPr/>
          <a:lstStyle/>
          <a:p>
            <a:r>
              <a:rPr lang="en-US" dirty="0" smtClean="0"/>
              <a:t>Chapter 8 Notes</a:t>
            </a:r>
            <a:endParaRPr lang="en-US" dirty="0"/>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We’re All Coders, Right?</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Let's assume that we adopt the common policy and store orientation using the generic transformation matrix. </a:t>
            </a:r>
          </a:p>
          <a:p>
            <a:r>
              <a:rPr lang="en-US" dirty="0" smtClean="0"/>
              <a:t>We'll arbitrarily pick a convention that multiplication by this matrix will transform from object to upright space. </a:t>
            </a:r>
          </a:p>
          <a:p>
            <a:r>
              <a:rPr lang="en-US" dirty="0" smtClean="0"/>
              <a:t>If we have a vector in upright space and we need to express it in object space coordinates, we must multiply this vector by the inverse of the matrix.</a:t>
            </a:r>
          </a:p>
          <a:p>
            <a:r>
              <a:rPr lang="en-US" dirty="0" smtClean="0"/>
              <a:t>Now let's see how our policy affects the code that is written and read hundreds of times by average game programmers.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normAutofit/>
          </a:bodyPr>
          <a:lstStyle/>
          <a:p>
            <a:r>
              <a:rPr lang="en-US" sz="3600" dirty="0" smtClean="0"/>
              <a:t>Euler </a:t>
            </a:r>
            <a:r>
              <a:rPr lang="en-US" sz="3600" dirty="0"/>
              <a:t>Angles </a:t>
            </a:r>
            <a:r>
              <a:rPr lang="en-US" sz="3600" dirty="0" smtClean="0"/>
              <a:t>to Quaternion 1</a:t>
            </a:r>
            <a:endParaRPr lang="en-US" sz="3600" dirty="0"/>
          </a:p>
        </p:txBody>
      </p:sp>
      <p:sp>
        <p:nvSpPr>
          <p:cNvPr id="81923" name="Rectangle 3"/>
          <p:cNvSpPr>
            <a:spLocks noGrp="1" noChangeArrowheads="1"/>
          </p:cNvSpPr>
          <p:nvPr>
            <p:ph idx="1"/>
          </p:nvPr>
        </p:nvSpPr>
        <p:spPr/>
        <p:txBody>
          <a:bodyPr>
            <a:normAutofit fontScale="85000" lnSpcReduction="10000"/>
          </a:bodyPr>
          <a:lstStyle/>
          <a:p>
            <a:r>
              <a:rPr lang="en-US" dirty="0"/>
              <a:t>Similar to how we converted Euler angles to a rotation matrix.</a:t>
            </a:r>
          </a:p>
          <a:p>
            <a:r>
              <a:rPr lang="en-US" dirty="0"/>
              <a:t>Convert heading, pitch, and bank to the corresponding </a:t>
            </a:r>
            <a:r>
              <a:rPr lang="en-US" dirty="0" err="1" smtClean="0"/>
              <a:t>quaternions</a:t>
            </a:r>
            <a:r>
              <a:rPr lang="en-US" dirty="0" smtClean="0"/>
              <a:t>, then use </a:t>
            </a:r>
            <a:r>
              <a:rPr lang="en-US" dirty="0"/>
              <a:t>quaternion multiplication to get the composite transformation</a:t>
            </a:r>
            <a:r>
              <a:rPr lang="en-US" dirty="0" smtClean="0"/>
              <a:t>.</a:t>
            </a:r>
          </a:p>
          <a:p>
            <a:r>
              <a:rPr lang="en-US" dirty="0" smtClean="0"/>
              <a:t>Just as with matrices, there are two cases to consider: one when we wish to generate an </a:t>
            </a:r>
            <a:r>
              <a:rPr lang="en-US" dirty="0" err="1" smtClean="0"/>
              <a:t>object→upright</a:t>
            </a:r>
            <a:r>
              <a:rPr lang="en-US" dirty="0" smtClean="0"/>
              <a:t> quaternion, and a second when we want the </a:t>
            </a:r>
            <a:r>
              <a:rPr lang="en-US" dirty="0" err="1" smtClean="0"/>
              <a:t>upright→object</a:t>
            </a:r>
            <a:r>
              <a:rPr lang="en-US" dirty="0" smtClean="0"/>
              <a:t> quaternion. </a:t>
            </a:r>
          </a:p>
          <a:p>
            <a:r>
              <a:rPr lang="en-US" dirty="0" smtClean="0"/>
              <a:t>Since the two are conjugates, we will only walk through the derivation for the </a:t>
            </a:r>
            <a:r>
              <a:rPr lang="en-US" dirty="0" err="1" smtClean="0"/>
              <a:t>object→upright</a:t>
            </a:r>
            <a:r>
              <a:rPr lang="en-US" dirty="0" smtClean="0"/>
              <a:t> quaternion.</a:t>
            </a:r>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9C8425DA-C10D-4FE7-B093-C5DA89FBE6C9}" type="slidenum">
              <a:rPr lang="en-US"/>
              <a:pPr/>
              <a:t>200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normAutofit/>
          </a:bodyPr>
          <a:lstStyle/>
          <a:p>
            <a:r>
              <a:rPr lang="en-US" sz="3600" dirty="0" smtClean="0"/>
              <a:t>Euler </a:t>
            </a:r>
            <a:r>
              <a:rPr lang="en-US" sz="3600" dirty="0"/>
              <a:t>Angles </a:t>
            </a:r>
            <a:r>
              <a:rPr lang="en-US" sz="3600" dirty="0" smtClean="0"/>
              <a:t>to Quaternion 2</a:t>
            </a:r>
            <a:endParaRPr lang="en-US" sz="3600" dirty="0"/>
          </a:p>
        </p:txBody>
      </p:sp>
      <p:sp>
        <p:nvSpPr>
          <p:cNvPr id="3" name="Content Placeholder 2"/>
          <p:cNvSpPr>
            <a:spLocks noGrp="1"/>
          </p:cNvSpPr>
          <p:nvPr>
            <p:ph idx="1"/>
          </p:nvPr>
        </p:nvSpPr>
        <p:spPr/>
        <p:txBody>
          <a:bodyPr/>
          <a:lstStyle/>
          <a:p>
            <a:r>
              <a:rPr lang="en-US" dirty="0" smtClean="0"/>
              <a:t>Suppose we start with Euler angles </a:t>
            </a:r>
            <a:r>
              <a:rPr lang="en-US" i="1" dirty="0" smtClean="0"/>
              <a:t>h</a:t>
            </a:r>
            <a:r>
              <a:rPr lang="en-US" dirty="0" smtClean="0"/>
              <a:t>, </a:t>
            </a:r>
            <a:r>
              <a:rPr lang="en-US" i="1" dirty="0" smtClean="0"/>
              <a:t>p</a:t>
            </a:r>
            <a:r>
              <a:rPr lang="en-US" dirty="0" smtClean="0"/>
              <a:t>, and </a:t>
            </a:r>
            <a:r>
              <a:rPr lang="en-US" i="1" dirty="0" smtClean="0"/>
              <a:t>b</a:t>
            </a:r>
            <a:r>
              <a:rPr lang="en-US" dirty="0" smtClean="0"/>
              <a:t> for heading, pitch, and bank.</a:t>
            </a:r>
          </a:p>
          <a:p>
            <a:r>
              <a:rPr lang="en-US" dirty="0" smtClean="0"/>
              <a:t>Let </a:t>
            </a:r>
            <a:r>
              <a:rPr lang="en-US" b="1" dirty="0" smtClean="0"/>
              <a:t>h</a:t>
            </a:r>
            <a:r>
              <a:rPr lang="en-US" dirty="0" smtClean="0"/>
              <a:t>, </a:t>
            </a:r>
            <a:r>
              <a:rPr lang="en-US" b="1" dirty="0" smtClean="0"/>
              <a:t>p</a:t>
            </a:r>
            <a:r>
              <a:rPr lang="en-US" dirty="0" smtClean="0"/>
              <a:t>, and </a:t>
            </a:r>
            <a:r>
              <a:rPr lang="en-US" b="1" dirty="0" smtClean="0"/>
              <a:t>b</a:t>
            </a:r>
            <a:r>
              <a:rPr lang="en-US" dirty="0" smtClean="0"/>
              <a:t> be </a:t>
            </a:r>
            <a:r>
              <a:rPr lang="en-US" dirty="0" err="1" smtClean="0"/>
              <a:t>quaternions</a:t>
            </a:r>
            <a:r>
              <a:rPr lang="en-US" dirty="0" smtClean="0"/>
              <a:t> which perform the rotations about the </a:t>
            </a:r>
            <a:r>
              <a:rPr lang="en-US" i="1" dirty="0" smtClean="0"/>
              <a:t>y</a:t>
            </a:r>
            <a:r>
              <a:rPr lang="en-US" dirty="0" smtClean="0"/>
              <a:t>, </a:t>
            </a:r>
            <a:r>
              <a:rPr lang="en-US" i="1" dirty="0" smtClean="0"/>
              <a:t>x</a:t>
            </a:r>
            <a:r>
              <a:rPr lang="en-US" dirty="0" smtClean="0"/>
              <a:t>, and </a:t>
            </a:r>
            <a:r>
              <a:rPr lang="en-US" i="1" dirty="0" smtClean="0"/>
              <a:t>z</a:t>
            </a:r>
            <a:r>
              <a:rPr lang="en-US" dirty="0" smtClean="0"/>
              <a:t>-axes, respectively.</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201</a:t>
            </a:fld>
            <a:endParaRPr lang="en-US"/>
          </a:p>
        </p:txBody>
      </p:sp>
      <p:pic>
        <p:nvPicPr>
          <p:cNvPr id="178179" name="Picture 3"/>
          <p:cNvPicPr>
            <a:picLocks noChangeAspect="1" noChangeArrowheads="1"/>
          </p:cNvPicPr>
          <p:nvPr/>
        </p:nvPicPr>
        <p:blipFill>
          <a:blip r:embed="rId2" cstate="print"/>
          <a:srcRect/>
          <a:stretch>
            <a:fillRect/>
          </a:stretch>
        </p:blipFill>
        <p:spPr bwMode="auto">
          <a:xfrm>
            <a:off x="614363" y="4343400"/>
            <a:ext cx="7915275" cy="1495425"/>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normAutofit/>
          </a:bodyPr>
          <a:lstStyle/>
          <a:p>
            <a:r>
              <a:rPr lang="en-US" sz="3600" dirty="0" smtClean="0"/>
              <a:t>Euler </a:t>
            </a:r>
            <a:r>
              <a:rPr lang="en-US" sz="3600" dirty="0"/>
              <a:t>Angles </a:t>
            </a:r>
            <a:r>
              <a:rPr lang="en-US" sz="3600" dirty="0" smtClean="0"/>
              <a:t>to Quaternion 3</a:t>
            </a:r>
            <a:endParaRPr lang="en-US" sz="3600" dirty="0"/>
          </a:p>
        </p:txBody>
      </p:sp>
      <p:sp>
        <p:nvSpPr>
          <p:cNvPr id="3" name="Content Placeholder 2"/>
          <p:cNvSpPr>
            <a:spLocks noGrp="1"/>
          </p:cNvSpPr>
          <p:nvPr>
            <p:ph idx="1"/>
          </p:nvPr>
        </p:nvSpPr>
        <p:spPr/>
        <p:txBody>
          <a:bodyPr/>
          <a:lstStyle/>
          <a:p>
            <a:r>
              <a:rPr lang="en-US" dirty="0" smtClean="0"/>
              <a:t>Now to concatenate these in the correct order. We have two sources of backwardness that cancel each other out. </a:t>
            </a:r>
          </a:p>
          <a:p>
            <a:r>
              <a:rPr lang="en-US" dirty="0" smtClean="0"/>
              <a:t>We will use fixed-axis rotations, so the order of rotations will actually be bank, then pitch, then heading. </a:t>
            </a:r>
          </a:p>
          <a:p>
            <a:r>
              <a:rPr lang="en-US" dirty="0" smtClean="0"/>
              <a:t>However, quaternion multiplication performs the rotations from right-to-left.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202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sz="4000" dirty="0" smtClean="0"/>
              <a:t>Euler Angles to Quaternion 4</a:t>
            </a:r>
            <a:endParaRPr lang="en-US" dirty="0"/>
          </a:p>
        </p:txBody>
      </p:sp>
      <p:sp>
        <p:nvSpPr>
          <p:cNvPr id="3" name="Date Placeholder 2"/>
          <p:cNvSpPr>
            <a:spLocks noGrp="1"/>
          </p:cNvSpPr>
          <p:nvPr>
            <p:ph type="dt" sz="half" idx="10"/>
          </p:nvPr>
        </p:nvSpPr>
        <p:spPr/>
        <p:txBody>
          <a:bodyPr/>
          <a:lstStyle/>
          <a:p>
            <a:r>
              <a:rPr lang="en-US" smtClean="0"/>
              <a:t>Chapter 8  Notes</a:t>
            </a:r>
            <a:endParaRPr lang="en-US"/>
          </a:p>
        </p:txBody>
      </p:sp>
      <p:sp>
        <p:nvSpPr>
          <p:cNvPr id="4" name="Footer Placeholder 3"/>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203</a:t>
            </a:fld>
            <a:endParaRPr lang="en-US"/>
          </a:p>
        </p:txBody>
      </p:sp>
      <p:pic>
        <p:nvPicPr>
          <p:cNvPr id="6" name="Picture 2"/>
          <p:cNvPicPr>
            <a:picLocks noChangeAspect="1" noChangeArrowheads="1"/>
          </p:cNvPicPr>
          <p:nvPr/>
        </p:nvPicPr>
        <p:blipFill>
          <a:blip r:embed="rId2" cstate="print"/>
          <a:srcRect/>
          <a:stretch>
            <a:fillRect/>
          </a:stretch>
        </p:blipFill>
        <p:spPr bwMode="auto">
          <a:xfrm>
            <a:off x="1066800" y="1676400"/>
            <a:ext cx="7269163" cy="4110856"/>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Euler Angles to Quaternion 5</a:t>
            </a:r>
            <a:endParaRPr lang="en-US" dirty="0"/>
          </a:p>
        </p:txBody>
      </p:sp>
      <p:sp>
        <p:nvSpPr>
          <p:cNvPr id="3" name="Date Placeholder 2"/>
          <p:cNvSpPr>
            <a:spLocks noGrp="1"/>
          </p:cNvSpPr>
          <p:nvPr>
            <p:ph type="dt" sz="half" idx="10"/>
          </p:nvPr>
        </p:nvSpPr>
        <p:spPr/>
        <p:txBody>
          <a:bodyPr/>
          <a:lstStyle/>
          <a:p>
            <a:r>
              <a:rPr lang="en-US" smtClean="0"/>
              <a:t>Chapter 8  Notes</a:t>
            </a:r>
            <a:endParaRPr lang="en-US"/>
          </a:p>
        </p:txBody>
      </p:sp>
      <p:sp>
        <p:nvSpPr>
          <p:cNvPr id="4" name="Footer Placeholder 3"/>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204</a:t>
            </a:fld>
            <a:endParaRPr lang="en-US"/>
          </a:p>
        </p:txBody>
      </p:sp>
      <p:pic>
        <p:nvPicPr>
          <p:cNvPr id="6" name="Picture 2"/>
          <p:cNvPicPr>
            <a:picLocks noChangeAspect="1" noChangeArrowheads="1"/>
          </p:cNvPicPr>
          <p:nvPr/>
        </p:nvPicPr>
        <p:blipFill>
          <a:blip r:embed="rId2" cstate="print"/>
          <a:srcRect/>
          <a:stretch>
            <a:fillRect/>
          </a:stretch>
        </p:blipFill>
        <p:spPr bwMode="auto">
          <a:xfrm>
            <a:off x="609600" y="1676400"/>
            <a:ext cx="7962900" cy="1533525"/>
          </a:xfrm>
          <a:prstGeom prst="rect">
            <a:avLst/>
          </a:prstGeom>
          <a:noFill/>
          <a:ln w="9525">
            <a:noFill/>
            <a:miter lim="800000"/>
            <a:headEnd/>
            <a:tailEnd/>
          </a:ln>
        </p:spPr>
      </p:pic>
      <p:sp>
        <p:nvSpPr>
          <p:cNvPr id="7" name="Content Placeholder 2"/>
          <p:cNvSpPr txBox="1">
            <a:spLocks/>
          </p:cNvSpPr>
          <p:nvPr/>
        </p:nvSpPr>
        <p:spPr>
          <a:xfrm>
            <a:off x="457200" y="3276600"/>
            <a:ext cx="8229600" cy="838199"/>
          </a:xfrm>
          <a:prstGeom prst="rect">
            <a:avLst/>
          </a:prstGeom>
        </p:spPr>
        <p:txBody>
          <a:bodyPr/>
          <a:lstStyle/>
          <a:p>
            <a:pPr lvl="0">
              <a:spcBef>
                <a:spcPct val="20000"/>
              </a:spcBef>
            </a:pPr>
            <a:r>
              <a:rPr lang="en-US" sz="2800" dirty="0" smtClean="0"/>
              <a:t>The </a:t>
            </a:r>
            <a:r>
              <a:rPr lang="en-US" sz="2800" dirty="0" err="1" smtClean="0"/>
              <a:t>upright→object</a:t>
            </a:r>
            <a:r>
              <a:rPr lang="en-US" sz="2800" dirty="0" smtClean="0"/>
              <a:t> quaternion is simply the conjugate:</a:t>
            </a:r>
            <a:endParaRPr kumimoji="0" lang="en-US" sz="2800" b="0" i="0" u="none" strike="noStrike" kern="1200" cap="none" spc="0" normalizeH="0" baseline="0" noProof="0" dirty="0">
              <a:ln>
                <a:noFill/>
              </a:ln>
              <a:solidFill>
                <a:schemeClr val="tx1"/>
              </a:solidFill>
              <a:effectLst/>
              <a:uLnTx/>
              <a:uFillTx/>
              <a:latin typeface="+mn-lt"/>
              <a:ea typeface="+mn-ea"/>
              <a:cs typeface="+mn-cs"/>
            </a:endParaRPr>
          </a:p>
        </p:txBody>
      </p:sp>
      <p:pic>
        <p:nvPicPr>
          <p:cNvPr id="8" name="Picture 3"/>
          <p:cNvPicPr>
            <a:picLocks noChangeAspect="1" noChangeArrowheads="1"/>
          </p:cNvPicPr>
          <p:nvPr/>
        </p:nvPicPr>
        <p:blipFill>
          <a:blip r:embed="rId3" cstate="print"/>
          <a:srcRect/>
          <a:stretch>
            <a:fillRect/>
          </a:stretch>
        </p:blipFill>
        <p:spPr bwMode="auto">
          <a:xfrm>
            <a:off x="381000" y="3962400"/>
            <a:ext cx="8391525" cy="2143125"/>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normAutofit/>
          </a:bodyPr>
          <a:lstStyle/>
          <a:p>
            <a:r>
              <a:rPr lang="en-US" sz="3600" dirty="0" smtClean="0"/>
              <a:t>Quaternion </a:t>
            </a:r>
            <a:r>
              <a:rPr lang="en-US" sz="3600" dirty="0"/>
              <a:t>to Euler </a:t>
            </a:r>
            <a:r>
              <a:rPr lang="en-US" sz="3600" dirty="0" smtClean="0"/>
              <a:t>Angles 1</a:t>
            </a:r>
            <a:endParaRPr lang="en-US" sz="3600" dirty="0"/>
          </a:p>
        </p:txBody>
      </p:sp>
      <p:sp>
        <p:nvSpPr>
          <p:cNvPr id="82947" name="Rectangle 3"/>
          <p:cNvSpPr>
            <a:spLocks noGrp="1" noChangeArrowheads="1"/>
          </p:cNvSpPr>
          <p:nvPr>
            <p:ph idx="1"/>
          </p:nvPr>
        </p:nvSpPr>
        <p:spPr>
          <a:xfrm>
            <a:off x="685800" y="1600200"/>
            <a:ext cx="7772400" cy="2133600"/>
          </a:xfrm>
        </p:spPr>
        <p:txBody>
          <a:bodyPr/>
          <a:lstStyle/>
          <a:p>
            <a:pPr marL="0" indent="0">
              <a:buNone/>
            </a:pPr>
            <a:r>
              <a:rPr lang="en-US" dirty="0"/>
              <a:t>Similar to how we converted a rotation matrix to Euler </a:t>
            </a:r>
            <a:r>
              <a:rPr lang="en-US" dirty="0" smtClean="0"/>
              <a:t>angles. Pitch</a:t>
            </a:r>
            <a:r>
              <a:rPr lang="en-US" dirty="0"/>
              <a:t>:</a:t>
            </a:r>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195103E4-4556-4D10-8879-A2B33BA73531}" type="slidenum">
              <a:rPr lang="en-US"/>
              <a:pPr/>
              <a:t>205</a:t>
            </a:fld>
            <a:endParaRPr lang="en-US"/>
          </a:p>
        </p:txBody>
      </p:sp>
      <p:pic>
        <p:nvPicPr>
          <p:cNvPr id="181250" name="Picture 2"/>
          <p:cNvPicPr>
            <a:picLocks noChangeAspect="1" noChangeArrowheads="1"/>
          </p:cNvPicPr>
          <p:nvPr/>
        </p:nvPicPr>
        <p:blipFill>
          <a:blip r:embed="rId2" cstate="print"/>
          <a:srcRect/>
          <a:stretch>
            <a:fillRect/>
          </a:stretch>
        </p:blipFill>
        <p:spPr bwMode="auto">
          <a:xfrm>
            <a:off x="2362200" y="3048000"/>
            <a:ext cx="4406900" cy="10795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p:txBody>
          <a:bodyPr>
            <a:normAutofit/>
          </a:bodyPr>
          <a:lstStyle/>
          <a:p>
            <a:r>
              <a:rPr lang="en-US" sz="3600" dirty="0" smtClean="0"/>
              <a:t>Quaternion </a:t>
            </a:r>
            <a:r>
              <a:rPr lang="en-US" sz="3600" dirty="0"/>
              <a:t>to Euler Angles </a:t>
            </a:r>
            <a:r>
              <a:rPr lang="en-US" sz="3600" dirty="0" smtClean="0"/>
              <a:t>2</a:t>
            </a:r>
            <a:endParaRPr lang="en-US" sz="3600" dirty="0"/>
          </a:p>
        </p:txBody>
      </p:sp>
      <p:sp>
        <p:nvSpPr>
          <p:cNvPr id="83971" name="Rectangle 3"/>
          <p:cNvSpPr>
            <a:spLocks noGrp="1" noChangeArrowheads="1"/>
          </p:cNvSpPr>
          <p:nvPr>
            <p:ph idx="1"/>
          </p:nvPr>
        </p:nvSpPr>
        <p:spPr>
          <a:xfrm>
            <a:off x="685800" y="1600200"/>
            <a:ext cx="7772400" cy="914400"/>
          </a:xfrm>
        </p:spPr>
        <p:txBody>
          <a:bodyPr/>
          <a:lstStyle/>
          <a:p>
            <a:pPr>
              <a:buNone/>
            </a:pPr>
            <a:r>
              <a:rPr lang="en-US" dirty="0"/>
              <a:t>Heading:</a:t>
            </a:r>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3E0DB056-254C-4B18-81A1-B55E88B78CBA}" type="slidenum">
              <a:rPr lang="en-US"/>
              <a:pPr/>
              <a:t>206</a:t>
            </a:fld>
            <a:endParaRPr lang="en-US"/>
          </a:p>
        </p:txBody>
      </p:sp>
      <p:pic>
        <p:nvPicPr>
          <p:cNvPr id="182274" name="Picture 2"/>
          <p:cNvPicPr>
            <a:picLocks noChangeAspect="1" noChangeArrowheads="1"/>
          </p:cNvPicPr>
          <p:nvPr/>
        </p:nvPicPr>
        <p:blipFill>
          <a:blip r:embed="rId2" cstate="print"/>
          <a:srcRect/>
          <a:stretch>
            <a:fillRect/>
          </a:stretch>
        </p:blipFill>
        <p:spPr bwMode="auto">
          <a:xfrm>
            <a:off x="609600" y="2514600"/>
            <a:ext cx="7962900" cy="2524125"/>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normAutofit/>
          </a:bodyPr>
          <a:lstStyle/>
          <a:p>
            <a:r>
              <a:rPr lang="en-US" sz="3600" dirty="0" smtClean="0"/>
              <a:t>Quaternion </a:t>
            </a:r>
            <a:r>
              <a:rPr lang="en-US" sz="3600" dirty="0"/>
              <a:t>to Euler Angles </a:t>
            </a:r>
            <a:r>
              <a:rPr lang="en-US" sz="3600" dirty="0" smtClean="0"/>
              <a:t>3</a:t>
            </a:r>
            <a:endParaRPr lang="en-US" sz="3600" dirty="0"/>
          </a:p>
        </p:txBody>
      </p:sp>
      <p:sp>
        <p:nvSpPr>
          <p:cNvPr id="84995" name="Rectangle 3"/>
          <p:cNvSpPr>
            <a:spLocks noGrp="1" noChangeArrowheads="1"/>
          </p:cNvSpPr>
          <p:nvPr>
            <p:ph idx="1"/>
          </p:nvPr>
        </p:nvSpPr>
        <p:spPr>
          <a:xfrm>
            <a:off x="685800" y="1981200"/>
            <a:ext cx="7772400" cy="685800"/>
          </a:xfrm>
        </p:spPr>
        <p:txBody>
          <a:bodyPr/>
          <a:lstStyle/>
          <a:p>
            <a:pPr>
              <a:buNone/>
            </a:pPr>
            <a:r>
              <a:rPr lang="en-US" dirty="0"/>
              <a:t>Bank:</a:t>
            </a:r>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FADD6CFB-63B0-405C-A42C-4ED7EDC941B5}" type="slidenum">
              <a:rPr lang="en-US"/>
              <a:pPr/>
              <a:t>207</a:t>
            </a:fld>
            <a:endParaRPr lang="en-US"/>
          </a:p>
        </p:txBody>
      </p:sp>
      <p:pic>
        <p:nvPicPr>
          <p:cNvPr id="183298" name="Picture 2"/>
          <p:cNvPicPr>
            <a:picLocks noChangeAspect="1" noChangeArrowheads="1"/>
          </p:cNvPicPr>
          <p:nvPr/>
        </p:nvPicPr>
        <p:blipFill>
          <a:blip r:embed="rId2" cstate="print"/>
          <a:srcRect/>
          <a:stretch>
            <a:fillRect/>
          </a:stretch>
        </p:blipFill>
        <p:spPr bwMode="auto">
          <a:xfrm>
            <a:off x="542925" y="2895600"/>
            <a:ext cx="8058150" cy="1933575"/>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Quaternion to Euler Angles 4</a:t>
            </a:r>
            <a:endParaRPr lang="en-US" sz="3600" dirty="0"/>
          </a:p>
        </p:txBody>
      </p:sp>
      <p:sp>
        <p:nvSpPr>
          <p:cNvPr id="3" name="Content Placeholder 2"/>
          <p:cNvSpPr>
            <a:spLocks noGrp="1"/>
          </p:cNvSpPr>
          <p:nvPr>
            <p:ph idx="1"/>
          </p:nvPr>
        </p:nvSpPr>
        <p:spPr/>
        <p:txBody>
          <a:bodyPr/>
          <a:lstStyle/>
          <a:p>
            <a:pPr>
              <a:buNone/>
            </a:pPr>
            <a:r>
              <a:rPr lang="en-US" dirty="0" smtClean="0"/>
              <a:t>Some code next.</a:t>
            </a:r>
          </a:p>
          <a:p>
            <a:pPr marL="514350" indent="-514350">
              <a:buFont typeface="+mj-lt"/>
              <a:buAutoNum type="arabicPeriod"/>
            </a:pPr>
            <a:r>
              <a:rPr lang="en-US" dirty="0" smtClean="0"/>
              <a:t>Convert an </a:t>
            </a:r>
            <a:r>
              <a:rPr lang="en-US" dirty="0" err="1" smtClean="0"/>
              <a:t>object→upright</a:t>
            </a:r>
            <a:r>
              <a:rPr lang="en-US" dirty="0" smtClean="0"/>
              <a:t> quaternion into Euler angles. </a:t>
            </a:r>
          </a:p>
          <a:p>
            <a:pPr marL="514350" indent="-514350">
              <a:buFont typeface="+mj-lt"/>
              <a:buAutoNum type="arabicPeriod"/>
            </a:pPr>
            <a:r>
              <a:rPr lang="en-US" dirty="0" smtClean="0"/>
              <a:t>Convert an </a:t>
            </a:r>
            <a:r>
              <a:rPr lang="en-US" dirty="0" err="1" smtClean="0"/>
              <a:t>upright→object</a:t>
            </a:r>
            <a:r>
              <a:rPr lang="en-US" dirty="0" smtClean="0"/>
              <a:t> quaternion into Euler angles.</a:t>
            </a:r>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208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209</a:t>
            </a:fld>
            <a:endParaRPr lang="en-US"/>
          </a:p>
        </p:txBody>
      </p:sp>
      <p:pic>
        <p:nvPicPr>
          <p:cNvPr id="5" name="Picture 2"/>
          <p:cNvPicPr>
            <a:picLocks noChangeAspect="1" noChangeArrowheads="1"/>
          </p:cNvPicPr>
          <p:nvPr/>
        </p:nvPicPr>
        <p:blipFill>
          <a:blip r:embed="rId2" cstate="print"/>
          <a:srcRect/>
          <a:stretch>
            <a:fillRect/>
          </a:stretch>
        </p:blipFill>
        <p:spPr bwMode="auto">
          <a:xfrm>
            <a:off x="1981200" y="381000"/>
            <a:ext cx="5510211" cy="5436959"/>
          </a:xfrm>
          <a:prstGeom prst="rect">
            <a:avLst/>
          </a:prstGeom>
          <a:noFill/>
          <a:ln w="9525">
            <a:noFill/>
            <a:miter lim="800000"/>
            <a:headEnd/>
            <a:tailEnd/>
          </a:ln>
          <a:effectLst>
            <a:outerShdw blurRad="2667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Code</a:t>
            </a:r>
            <a:endParaRPr lang="en-US" dirty="0"/>
          </a:p>
        </p:txBody>
      </p:sp>
      <p:sp>
        <p:nvSpPr>
          <p:cNvPr id="3" name="Content Placeholder 2"/>
          <p:cNvSpPr>
            <a:spLocks noGrp="1"/>
          </p:cNvSpPr>
          <p:nvPr>
            <p:ph idx="1"/>
          </p:nvPr>
        </p:nvSpPr>
        <p:spPr/>
        <p:txBody>
          <a:bodyPr>
            <a:normAutofit lnSpcReduction="10000"/>
          </a:bodyPr>
          <a:lstStyle/>
          <a:p>
            <a:r>
              <a:rPr lang="en-US" dirty="0" smtClean="0"/>
              <a:t>Rotate some vector from object space to upright space is translated into code as multiplication by the matrix.</a:t>
            </a:r>
          </a:p>
          <a:p>
            <a:r>
              <a:rPr lang="en-US" dirty="0" smtClean="0"/>
              <a:t>Rotate a vector from upright space to object space is translated into code as multiplication by the inverse of the matrix. (Actually, multiplication by the transpose, since rotation matrices are orthogonal, but that is not the point here.)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210</a:t>
            </a:fld>
            <a:endParaRPr lang="en-US"/>
          </a:p>
        </p:txBody>
      </p:sp>
      <p:pic>
        <p:nvPicPr>
          <p:cNvPr id="185346" name="Picture 2"/>
          <p:cNvPicPr>
            <a:picLocks noChangeAspect="1" noChangeArrowheads="1"/>
          </p:cNvPicPr>
          <p:nvPr/>
        </p:nvPicPr>
        <p:blipFill>
          <a:blip r:embed="rId2" cstate="print"/>
          <a:srcRect/>
          <a:stretch>
            <a:fillRect/>
          </a:stretch>
        </p:blipFill>
        <p:spPr bwMode="auto">
          <a:xfrm>
            <a:off x="1600200" y="1066800"/>
            <a:ext cx="5960442" cy="4589463"/>
          </a:xfrm>
          <a:prstGeom prst="rect">
            <a:avLst/>
          </a:prstGeom>
          <a:noFill/>
          <a:ln w="9525">
            <a:noFill/>
            <a:miter lim="800000"/>
            <a:headEnd/>
            <a:tailEnd/>
          </a:ln>
          <a:effectLst>
            <a:outerShdw blurRad="355600" dist="38100" dir="2700000" sx="105000" sy="105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800" dirty="0" smtClean="0"/>
              <a:t>That concludes Chapter 8. Next, Chapter 9:</a:t>
            </a:r>
            <a:r>
              <a:rPr lang="en-US" sz="4000" dirty="0" smtClean="0"/>
              <a:t/>
            </a:r>
            <a:br>
              <a:rPr lang="en-US" sz="4000" dirty="0" smtClean="0"/>
            </a:br>
            <a:r>
              <a:rPr lang="en-US" sz="4000" dirty="0" smtClean="0"/>
              <a:t>Geometric Primitives</a:t>
            </a:r>
            <a:endParaRPr lang="en-US" dirty="0"/>
          </a:p>
        </p:txBody>
      </p:sp>
      <p:sp>
        <p:nvSpPr>
          <p:cNvPr id="18" name="Date Placeholder 3"/>
          <p:cNvSpPr>
            <a:spLocks noGrp="1"/>
          </p:cNvSpPr>
          <p:nvPr>
            <p:ph type="dt" sz="half" idx="10"/>
          </p:nvPr>
        </p:nvSpPr>
        <p:spPr>
          <a:xfrm>
            <a:off x="457200" y="6248400"/>
            <a:ext cx="2133600" cy="365125"/>
          </a:xfrm>
        </p:spPr>
        <p:txBody>
          <a:bodyPr/>
          <a:lstStyle/>
          <a:p>
            <a:r>
              <a:rPr lang="en-US" dirty="0" smtClean="0">
                <a:solidFill>
                  <a:schemeClr val="bg1"/>
                </a:solidFill>
              </a:rPr>
              <a:t>Chapter 8 Notes</a:t>
            </a:r>
            <a:endParaRPr lang="en-US" dirty="0">
              <a:solidFill>
                <a:schemeClr val="bg1"/>
              </a:solidFill>
            </a:endParaRPr>
          </a:p>
        </p:txBody>
      </p:sp>
      <p:sp>
        <p:nvSpPr>
          <p:cNvPr id="19" name="Footer Placeholder 4"/>
          <p:cNvSpPr>
            <a:spLocks noGrp="1"/>
          </p:cNvSpPr>
          <p:nvPr>
            <p:ph type="ftr" sz="quarter" idx="11"/>
          </p:nvPr>
        </p:nvSpPr>
        <p:spPr>
          <a:xfrm>
            <a:off x="3124200" y="6248400"/>
            <a:ext cx="2895600" cy="365125"/>
          </a:xfrm>
        </p:spPr>
        <p:txBody>
          <a:bodyPr/>
          <a:lstStyle/>
          <a:p>
            <a:r>
              <a:rPr lang="en-US" dirty="0" smtClean="0">
                <a:solidFill>
                  <a:schemeClr val="bg1"/>
                </a:solidFill>
              </a:rPr>
              <a:t>3D Math Primer for Graphics &amp; Game Dev</a:t>
            </a:r>
            <a:endParaRPr lang="en-US" dirty="0">
              <a:solidFill>
                <a:schemeClr val="bg1"/>
              </a:solidFill>
            </a:endParaRPr>
          </a:p>
        </p:txBody>
      </p:sp>
      <p:sp>
        <p:nvSpPr>
          <p:cNvPr id="20" name="Slide Number Placeholder 5"/>
          <p:cNvSpPr>
            <a:spLocks noGrp="1"/>
          </p:cNvSpPr>
          <p:nvPr>
            <p:ph type="sldNum" sz="quarter" idx="12"/>
          </p:nvPr>
        </p:nvSpPr>
        <p:spPr>
          <a:xfrm>
            <a:off x="6553200" y="6248400"/>
            <a:ext cx="2133600" cy="365125"/>
          </a:xfrm>
        </p:spPr>
        <p:txBody>
          <a:bodyPr/>
          <a:lstStyle/>
          <a:p>
            <a:fld id="{B6F15528-21DE-4FAA-801E-634DDDAF4B2B}" type="slidenum">
              <a:rPr lang="en-US" smtClean="0">
                <a:solidFill>
                  <a:schemeClr val="bg1"/>
                </a:solidFill>
              </a:rPr>
              <a:pPr/>
              <a:t>211</a:t>
            </a:fld>
            <a:endParaRPr 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 Coding Style</a:t>
            </a:r>
            <a:endParaRPr lang="en-US" dirty="0"/>
          </a:p>
        </p:txBody>
      </p:sp>
      <p:sp>
        <p:nvSpPr>
          <p:cNvPr id="3" name="Content Placeholder 2"/>
          <p:cNvSpPr>
            <a:spLocks noGrp="1"/>
          </p:cNvSpPr>
          <p:nvPr>
            <p:ph idx="1"/>
          </p:nvPr>
        </p:nvSpPr>
        <p:spPr/>
        <p:txBody>
          <a:bodyPr>
            <a:normAutofit fontScale="92500"/>
          </a:bodyPr>
          <a:lstStyle/>
          <a:p>
            <a:r>
              <a:rPr lang="en-US" dirty="0" smtClean="0"/>
              <a:t>Notice that the code does not match one-to-one with the high-level intentions of the programmer.</a:t>
            </a:r>
          </a:p>
          <a:p>
            <a:r>
              <a:rPr lang="en-US" dirty="0" smtClean="0"/>
              <a:t>Furthermore, to read or write this code requires that you know what the conventions are.</a:t>
            </a:r>
          </a:p>
          <a:p>
            <a:r>
              <a:rPr lang="en-US" dirty="0" smtClean="0"/>
              <a:t>It is our opinion that this coding style is a contributing factor to the difficulty that beginning programmers have in learning how to use matrices.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Just a Matrix?</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An equivalent practice is to not use a class at all, and just declare a matrix with something like </a:t>
            </a:r>
            <a:r>
              <a:rPr lang="en-US" b="1" dirty="0" smtClean="0">
                <a:solidFill>
                  <a:srgbClr val="0070C0"/>
                </a:solidFill>
              </a:rPr>
              <a:t>float</a:t>
            </a:r>
            <a:r>
              <a:rPr lang="en-US" dirty="0" smtClean="0"/>
              <a:t> R [3][3] . </a:t>
            </a:r>
          </a:p>
          <a:p>
            <a:r>
              <a:rPr lang="en-US" dirty="0" smtClean="0"/>
              <a:t>This style of code will force every user to remember what the conventions are every time they use the matrix. </a:t>
            </a:r>
          </a:p>
          <a:p>
            <a:r>
              <a:rPr lang="en-US" dirty="0" smtClean="0"/>
              <a:t>From our experience, they are usually not documented, since it was </a:t>
            </a:r>
            <a:r>
              <a:rPr lang="en-US" i="1" dirty="0" smtClean="0"/>
              <a:t>obvious</a:t>
            </a:r>
            <a:r>
              <a:rPr lang="en-US" dirty="0" smtClean="0"/>
              <a:t> to the author of this code how it was supposed to work. </a:t>
            </a:r>
          </a:p>
          <a:p>
            <a:r>
              <a:rPr lang="en-US" dirty="0" smtClean="0"/>
              <a:t>This invariably results in fiddling and random transposing by the uninitiated, who are forced to reverse engineer the arbitrary conventions through trial and error.</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Rotation Matrix Class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An alternative way to code is to have a special 3 x 3 matrix class that is used exclusively for rotations. </a:t>
            </a:r>
          </a:p>
          <a:p>
            <a:r>
              <a:rPr lang="en-US" dirty="0" smtClean="0"/>
              <a:t>It assumes, as an invariant, that the matrix is orthogonal, meaning it only contains rotation.  (We also would probably assume that the matrix does not contain a reflection, even though that is possible in an orthogonal matrix.) </a:t>
            </a:r>
          </a:p>
          <a:p>
            <a:r>
              <a:rPr lang="en-US" dirty="0" smtClean="0"/>
              <a:t>With these assumptions in place, we are now free to perform rotations using the matrix at a higher level of abstraction. </a:t>
            </a:r>
          </a:p>
          <a:p>
            <a:r>
              <a:rPr lang="en-US" dirty="0" smtClean="0"/>
              <a:t>Our interface functions match exactly the high-level intentions of the programmer.</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Justification</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Furthermore, we have removed the confusing linear algebra details having to do with row vectors versus column vectors, which space is on the left or right, and which way is the regular way and which is the inverse, etc. </a:t>
            </a:r>
          </a:p>
          <a:p>
            <a:r>
              <a:rPr lang="en-US" dirty="0" smtClean="0"/>
              <a:t>Or rather, we have confined such details to the class internals, the person implementing the class certainly needs to pick a convention (and hopefully document it). </a:t>
            </a:r>
          </a:p>
          <a:p>
            <a:r>
              <a:rPr lang="en-US" dirty="0" smtClean="0"/>
              <a:t>In fact, in this specialized matrix class, the operations of </a:t>
            </a:r>
            <a:r>
              <a:rPr lang="en-US" i="1" dirty="0" smtClean="0"/>
              <a:t>multiply a vector</a:t>
            </a:r>
            <a:r>
              <a:rPr lang="en-US" dirty="0" smtClean="0"/>
              <a:t> and </a:t>
            </a:r>
            <a:r>
              <a:rPr lang="en-US" i="1" dirty="0" smtClean="0"/>
              <a:t>invert this matrix </a:t>
            </a:r>
            <a:r>
              <a:rPr lang="en-US" dirty="0" smtClean="0"/>
              <a:t>really are not that useful. </a:t>
            </a:r>
          </a:p>
          <a:p>
            <a:r>
              <a:rPr lang="en-US" dirty="0" smtClean="0"/>
              <a:t>We advocate keeping this dedicated matrix class confined to operations that couch things in terms of </a:t>
            </a:r>
            <a:r>
              <a:rPr lang="en-US" i="1" dirty="0" smtClean="0"/>
              <a:t>upright space </a:t>
            </a:r>
            <a:r>
              <a:rPr lang="en-US" dirty="0" smtClean="0"/>
              <a:t>and </a:t>
            </a:r>
            <a:r>
              <a:rPr lang="en-US" i="1" dirty="0" smtClean="0"/>
              <a:t>object space</a:t>
            </a:r>
            <a:r>
              <a:rPr lang="en-US" dirty="0" smtClean="0"/>
              <a:t>, rather than </a:t>
            </a:r>
            <a:r>
              <a:rPr lang="en-US" i="1" dirty="0" smtClean="0"/>
              <a:t>multiply a vector</a:t>
            </a:r>
            <a:r>
              <a:rPr lang="en-US" dirty="0" smtClean="0"/>
              <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If Frank Sinatra Was a Coder, </a:t>
            </a:r>
            <a:br>
              <a:rPr lang="en-US" dirty="0" smtClean="0"/>
            </a:br>
            <a:r>
              <a:rPr lang="en-US" dirty="0" smtClean="0"/>
              <a:t>Would He Do It His Way?</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Of course, there are those who find it perfectly obvious which way the regular multiplication should go and which should be the transpose, and they don't understand why others can't keep it straight. </a:t>
            </a:r>
          </a:p>
          <a:p>
            <a:r>
              <a:rPr lang="en-US" dirty="0" smtClean="0"/>
              <a:t>They might say, “You just use row vectors and regular multiplication rotates from object to upright, because that's the rotation that's needed the most frequently. What could be more obvious?” </a:t>
            </a:r>
          </a:p>
          <a:p>
            <a:r>
              <a:rPr lang="en-US" dirty="0" smtClean="0"/>
              <a:t>The problem is that there are those who feel column vectors are better, or that the forward direction should go from upright to object space. </a:t>
            </a:r>
          </a:p>
          <a:p>
            <a:r>
              <a:rPr lang="en-US" dirty="0" smtClean="0"/>
              <a:t>If these conventions are so obvious, then why doesn't everybody agree on what they should be?</a:t>
            </a:r>
          </a:p>
          <a:p>
            <a:r>
              <a:rPr lang="en-US" dirty="0" smtClean="0"/>
              <a:t>In other words, coding for diversity is a good thing.</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 Shouldn’t Matter</a:t>
            </a:r>
            <a:endParaRPr lang="en-US" dirty="0"/>
          </a:p>
        </p:txBody>
      </p:sp>
      <p:sp>
        <p:nvSpPr>
          <p:cNvPr id="3" name="Content Placeholder 2"/>
          <p:cNvSpPr>
            <a:spLocks noGrp="1"/>
          </p:cNvSpPr>
          <p:nvPr>
            <p:ph idx="1"/>
          </p:nvPr>
        </p:nvSpPr>
        <p:spPr/>
        <p:txBody>
          <a:bodyPr/>
          <a:lstStyle/>
          <a:p>
            <a:r>
              <a:rPr lang="en-US" dirty="0" smtClean="0"/>
              <a:t>So, back to the question posed earlier: Which matrix should we use?</a:t>
            </a:r>
          </a:p>
          <a:p>
            <a:r>
              <a:rPr lang="en-US" dirty="0" smtClean="0"/>
              <a:t>Our answer is “It shouldn't matter.” </a:t>
            </a:r>
          </a:p>
          <a:p>
            <a:r>
              <a:rPr lang="en-US" dirty="0" smtClean="0"/>
              <a:t>By that we mean there is a way to design your matrix code in such a way that it can be used without knowing what choice was made.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in a (Function) Name?</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As far as writing real C++ code goes, this is purely a cosmetic change. </a:t>
            </a:r>
          </a:p>
          <a:p>
            <a:r>
              <a:rPr lang="en-US" dirty="0" smtClean="0"/>
              <a:t>For example, perhaps we just replace the function name multiply () with </a:t>
            </a:r>
            <a:r>
              <a:rPr lang="en-US" dirty="0" err="1" smtClean="0"/>
              <a:t>objectToUpright</a:t>
            </a:r>
            <a:r>
              <a:rPr lang="en-US" dirty="0" smtClean="0"/>
              <a:t>(), and likewise we replace </a:t>
            </a:r>
            <a:r>
              <a:rPr lang="en-US" dirty="0" err="1" smtClean="0"/>
              <a:t>multiplyByTranspose</a:t>
            </a:r>
            <a:r>
              <a:rPr lang="en-US" dirty="0" smtClean="0"/>
              <a:t>() with </a:t>
            </a:r>
            <a:r>
              <a:rPr lang="en-US" dirty="0" err="1" smtClean="0"/>
              <a:t>uprightToObject</a:t>
            </a:r>
            <a:r>
              <a:rPr lang="en-US" dirty="0" smtClean="0"/>
              <a:t>(). </a:t>
            </a:r>
          </a:p>
          <a:p>
            <a:r>
              <a:rPr lang="en-US" dirty="0" smtClean="0"/>
              <a:t>Our argument is that the version of the code with descriptive, named coordinate spaces is easier to read and write. </a:t>
            </a:r>
          </a:p>
          <a:p>
            <a:r>
              <a:rPr lang="en-US" dirty="0" smtClean="0"/>
              <a:t>The function names multiply() and </a:t>
            </a:r>
            <a:r>
              <a:rPr lang="en-US" dirty="0" err="1" smtClean="0"/>
              <a:t>multiplyByTranspose</a:t>
            </a:r>
            <a:r>
              <a:rPr lang="en-US" dirty="0" smtClean="0"/>
              <a:t>() have no descriptive value (they could be replaced with </a:t>
            </a:r>
            <a:r>
              <a:rPr lang="en-US" dirty="0" err="1" smtClean="0"/>
              <a:t>doTheThing</a:t>
            </a:r>
            <a:r>
              <a:rPr lang="en-US" dirty="0" smtClean="0"/>
              <a:t>() and </a:t>
            </a:r>
            <a:r>
              <a:rPr lang="en-US" dirty="0" err="1" smtClean="0"/>
              <a:t>doTheOtherThing</a:t>
            </a:r>
            <a:r>
              <a:rPr lang="en-US" dirty="0" smtClean="0"/>
              <a:t>() and no information is lost). </a:t>
            </a:r>
          </a:p>
          <a:p>
            <a:r>
              <a:rPr lang="en-US" dirty="0" smtClean="0"/>
              <a:t>To use these functions requires you to know what “the thing” is and what “the other thing” is. But </a:t>
            </a:r>
            <a:r>
              <a:rPr lang="en-US" dirty="0" err="1" smtClean="0"/>
              <a:t>objectToUpright</a:t>
            </a:r>
            <a:r>
              <a:rPr lang="en-US" dirty="0" smtClean="0"/>
              <a:t>() and </a:t>
            </a:r>
            <a:r>
              <a:rPr lang="en-US" dirty="0" err="1" smtClean="0"/>
              <a:t>uprightToObject</a:t>
            </a:r>
            <a:r>
              <a:rPr lang="en-US" dirty="0" smtClean="0"/>
              <a:t>() are descriptive and self-contained.</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 to the Math</a:t>
            </a:r>
            <a:endParaRPr lang="en-US" dirty="0"/>
          </a:p>
        </p:txBody>
      </p:sp>
      <p:sp>
        <p:nvSpPr>
          <p:cNvPr id="3" name="Content Placeholder 2"/>
          <p:cNvSpPr>
            <a:spLocks noGrp="1"/>
          </p:cNvSpPr>
          <p:nvPr>
            <p:ph idx="1"/>
          </p:nvPr>
        </p:nvSpPr>
        <p:spPr/>
        <p:txBody>
          <a:bodyPr/>
          <a:lstStyle/>
          <a:p>
            <a:r>
              <a:rPr lang="en-US" dirty="0" smtClean="0"/>
              <a:t>Enough on how our conventions encourage a robust coding style.</a:t>
            </a:r>
          </a:p>
          <a:p>
            <a:r>
              <a:rPr lang="en-US" dirty="0" smtClean="0"/>
              <a:t>You will probably just ignore us and get into trouble, but we tried.</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29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001000" cy="1189038"/>
          </a:xfrm>
        </p:spPr>
        <p:txBody>
          <a:bodyPr/>
          <a:lstStyle/>
          <a:p>
            <a:r>
              <a:rPr lang="en-US" dirty="0" smtClean="0"/>
              <a:t>Word Cloud</a:t>
            </a:r>
            <a:endParaRPr lang="en-US" dirty="0"/>
          </a:p>
        </p:txBody>
      </p:sp>
      <p:sp>
        <p:nvSpPr>
          <p:cNvPr id="3" name="Date Placeholder 2"/>
          <p:cNvSpPr>
            <a:spLocks noGrp="1"/>
          </p:cNvSpPr>
          <p:nvPr>
            <p:ph type="dt" sz="half" idx="10"/>
          </p:nvPr>
        </p:nvSpPr>
        <p:spPr/>
        <p:txBody>
          <a:bodyPr/>
          <a:lstStyle/>
          <a:p>
            <a:r>
              <a:rPr lang="en-US" dirty="0" smtClean="0"/>
              <a:t>Chapter 8 Notes</a:t>
            </a:r>
            <a:endParaRPr lang="en-US" dirty="0"/>
          </a:p>
        </p:txBody>
      </p:sp>
      <p:sp>
        <p:nvSpPr>
          <p:cNvPr id="4" name="Footer Placeholder 3"/>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3</a:t>
            </a:fld>
            <a:endParaRPr lang="en-US"/>
          </a:p>
        </p:txBody>
      </p:sp>
      <p:pic>
        <p:nvPicPr>
          <p:cNvPr id="8" name="Picture 2" descr="C:\Users\ian\Documents\Game Math Book\Wordle\Images\orientation2.png"/>
          <p:cNvPicPr>
            <a:picLocks noChangeAspect="1" noChangeArrowheads="1"/>
          </p:cNvPicPr>
          <p:nvPr/>
        </p:nvPicPr>
        <p:blipFill>
          <a:blip r:embed="rId2" cstate="print"/>
          <a:srcRect/>
          <a:stretch>
            <a:fillRect/>
          </a:stretch>
        </p:blipFill>
        <p:spPr bwMode="auto">
          <a:xfrm>
            <a:off x="609600" y="1600200"/>
            <a:ext cx="7866667" cy="4361905"/>
          </a:xfrm>
          <a:prstGeom prst="rect">
            <a:avLst/>
          </a:prstGeom>
          <a:noFill/>
          <a:effectLst>
            <a:outerShdw blurRad="127000" dist="38100" dir="2700000" sx="101000" sy="101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Direction Cosines Matrix</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A </a:t>
            </a:r>
            <a:r>
              <a:rPr lang="en-US" i="1" dirty="0" smtClean="0"/>
              <a:t>direction cosines matrix </a:t>
            </a:r>
            <a:r>
              <a:rPr lang="en-US" dirty="0" smtClean="0"/>
              <a:t>is the same thing a </a:t>
            </a:r>
            <a:r>
              <a:rPr lang="en-US" dirty="0" err="1" smtClean="0"/>
              <a:t>a</a:t>
            </a:r>
            <a:r>
              <a:rPr lang="en-US" dirty="0" smtClean="0"/>
              <a:t> rotation matrix, but the term refers to a special way to interpret (or construct) the matrix.</a:t>
            </a:r>
          </a:p>
          <a:p>
            <a:r>
              <a:rPr lang="en-US" dirty="0" smtClean="0"/>
              <a:t>The term </a:t>
            </a:r>
            <a:r>
              <a:rPr lang="en-US" i="1" dirty="0" smtClean="0"/>
              <a:t>direction cosines </a:t>
            </a:r>
            <a:r>
              <a:rPr lang="en-US" dirty="0" smtClean="0"/>
              <a:t>refers to the fact that each element in a rotation matrix is the dot product of a cardinal axis in one space with a cardinal axis in the other space. </a:t>
            </a:r>
          </a:p>
          <a:p>
            <a:r>
              <a:rPr lang="en-US" dirty="0" smtClean="0"/>
              <a:t>For example, the center element </a:t>
            </a:r>
            <a:r>
              <a:rPr lang="en-US" i="1" dirty="0" smtClean="0"/>
              <a:t>m</a:t>
            </a:r>
            <a:r>
              <a:rPr lang="en-US" baseline="-25000" dirty="0" smtClean="0"/>
              <a:t>22</a:t>
            </a:r>
            <a:r>
              <a:rPr lang="en-US" dirty="0" smtClean="0"/>
              <a:t> in a 3 x 3 matrix gives the dot product that the </a:t>
            </a:r>
            <a:r>
              <a:rPr lang="en-US" i="1" dirty="0" smtClean="0"/>
              <a:t>y</a:t>
            </a:r>
            <a:r>
              <a:rPr lang="en-US" dirty="0" smtClean="0"/>
              <a:t>-axis in one space makes with the </a:t>
            </a:r>
            <a:r>
              <a:rPr lang="en-US" i="1" dirty="0" smtClean="0"/>
              <a:t>y</a:t>
            </a:r>
            <a:r>
              <a:rPr lang="en-US" dirty="0" smtClean="0"/>
              <a:t>-axis in the other space.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30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Direction Cosines Matrix</a:t>
            </a:r>
            <a:endParaRPr lang="en-US" dirty="0"/>
          </a:p>
        </p:txBody>
      </p:sp>
      <p:sp>
        <p:nvSpPr>
          <p:cNvPr id="3" name="Content Placeholder 2"/>
          <p:cNvSpPr>
            <a:spLocks noGrp="1"/>
          </p:cNvSpPr>
          <p:nvPr>
            <p:ph idx="1"/>
          </p:nvPr>
        </p:nvSpPr>
        <p:spPr/>
        <p:txBody>
          <a:bodyPr>
            <a:normAutofit fontScale="92500"/>
          </a:bodyPr>
          <a:lstStyle/>
          <a:p>
            <a:r>
              <a:rPr lang="en-US" dirty="0" smtClean="0"/>
              <a:t>More generally, let's say that the basis vectors of a coordinate space are the mutually orthogonal unit vectors                , while a second coordinate space with the same origin has as its basis a different (but also </a:t>
            </a:r>
            <a:r>
              <a:rPr lang="en-US" dirty="0" err="1" smtClean="0"/>
              <a:t>orthonormal</a:t>
            </a:r>
            <a:r>
              <a:rPr lang="en-US" dirty="0" smtClean="0"/>
              <a:t>) basis</a:t>
            </a:r>
          </a:p>
          <a:p>
            <a:r>
              <a:rPr lang="en-US" dirty="0" smtClean="0"/>
              <a:t>The rotation matrix that rotates row vectors from the first space to the second is the matrix of direction cosines (dot products) of each pair of basis vectors, as follows: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31</a:t>
            </a:fld>
            <a:endParaRPr lang="en-US"/>
          </a:p>
        </p:txBody>
      </p:sp>
      <p:pic>
        <p:nvPicPr>
          <p:cNvPr id="4098" name="Picture 2"/>
          <p:cNvPicPr>
            <a:picLocks noChangeAspect="1" noChangeArrowheads="1"/>
          </p:cNvPicPr>
          <p:nvPr/>
        </p:nvPicPr>
        <p:blipFill>
          <a:blip r:embed="rId2" cstate="print"/>
          <a:srcRect/>
          <a:stretch>
            <a:fillRect/>
          </a:stretch>
        </p:blipFill>
        <p:spPr bwMode="auto">
          <a:xfrm>
            <a:off x="2743200" y="2514600"/>
            <a:ext cx="1473200" cy="520700"/>
          </a:xfrm>
          <a:prstGeom prst="rect">
            <a:avLst/>
          </a:prstGeom>
          <a:noFill/>
          <a:ln w="9525">
            <a:noFill/>
            <a:miter lim="800000"/>
            <a:headEnd/>
            <a:tailEnd/>
          </a:ln>
        </p:spPr>
      </p:pic>
      <p:pic>
        <p:nvPicPr>
          <p:cNvPr id="4100" name="Picture 4"/>
          <p:cNvPicPr>
            <a:picLocks noChangeAspect="1" noChangeArrowheads="1"/>
          </p:cNvPicPr>
          <p:nvPr/>
        </p:nvPicPr>
        <p:blipFill>
          <a:blip r:embed="rId3" cstate="print"/>
          <a:srcRect/>
          <a:stretch>
            <a:fillRect/>
          </a:stretch>
        </p:blipFill>
        <p:spPr bwMode="auto">
          <a:xfrm>
            <a:off x="6705600" y="3429000"/>
            <a:ext cx="1676400" cy="4572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Direction Cosines Matrix</a:t>
            </a:r>
            <a:endParaRPr lang="en-US" dirty="0"/>
          </a:p>
        </p:txBody>
      </p:sp>
      <p:sp>
        <p:nvSpPr>
          <p:cNvPr id="3" name="Content Placeholder 2"/>
          <p:cNvSpPr>
            <a:spLocks noGrp="1"/>
          </p:cNvSpPr>
          <p:nvPr>
            <p:ph idx="1"/>
          </p:nvPr>
        </p:nvSpPr>
        <p:spPr>
          <a:xfrm>
            <a:off x="457200" y="3429000"/>
            <a:ext cx="8229600" cy="2697163"/>
          </a:xfrm>
        </p:spPr>
        <p:txBody>
          <a:bodyPr>
            <a:normAutofit fontScale="92500" lnSpcReduction="10000"/>
          </a:bodyPr>
          <a:lstStyle/>
          <a:p>
            <a:pPr marL="0" indent="0">
              <a:buNone/>
            </a:pPr>
            <a:r>
              <a:rPr lang="en-US" dirty="0" smtClean="0"/>
              <a:t>These axes can be interpreted as geometric rather than algebraic entities, so it really does not matter what coordinates are used to describe the axes (provided we use the same coordinate space to describe all of them), the rotation matrix will be the same.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32</a:t>
            </a:fld>
            <a:endParaRPr lang="en-US"/>
          </a:p>
        </p:txBody>
      </p:sp>
      <p:pic>
        <p:nvPicPr>
          <p:cNvPr id="5122" name="Picture 2"/>
          <p:cNvPicPr>
            <a:picLocks noChangeAspect="1" noChangeArrowheads="1"/>
          </p:cNvPicPr>
          <p:nvPr/>
        </p:nvPicPr>
        <p:blipFill>
          <a:blip r:embed="rId2" cstate="print"/>
          <a:srcRect/>
          <a:stretch>
            <a:fillRect/>
          </a:stretch>
        </p:blipFill>
        <p:spPr bwMode="auto">
          <a:xfrm>
            <a:off x="2590800" y="1752600"/>
            <a:ext cx="4038600" cy="1403082"/>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For example, let's say that our axes are described using the first coordinate space. </a:t>
            </a:r>
          </a:p>
          <a:p>
            <a:r>
              <a:rPr lang="en-US" dirty="0" smtClean="0"/>
              <a:t>Then              have the trivial forms [1, 0, 0], [0, 1, 0] and [0, 0, 1], respectively. </a:t>
            </a:r>
          </a:p>
          <a:p>
            <a:r>
              <a:rPr lang="en-US" dirty="0" smtClean="0"/>
              <a:t>The basis vectors of the second space,                are not expressed in their own space, and thus they have arbitrary coordinates. </a:t>
            </a:r>
          </a:p>
          <a:p>
            <a:r>
              <a:rPr lang="en-US" dirty="0" smtClean="0"/>
              <a:t>When we substitute the trivial vectors               into the matrix on the previous slide and expand the dot products, we get: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33</a:t>
            </a:fld>
            <a:endParaRPr lang="en-US" dirty="0"/>
          </a:p>
        </p:txBody>
      </p:sp>
      <p:pic>
        <p:nvPicPr>
          <p:cNvPr id="7" name="Picture 2"/>
          <p:cNvPicPr>
            <a:picLocks noChangeAspect="1" noChangeArrowheads="1"/>
          </p:cNvPicPr>
          <p:nvPr/>
        </p:nvPicPr>
        <p:blipFill>
          <a:blip r:embed="rId2" cstate="print"/>
          <a:srcRect/>
          <a:stretch>
            <a:fillRect/>
          </a:stretch>
        </p:blipFill>
        <p:spPr bwMode="auto">
          <a:xfrm>
            <a:off x="1676400" y="2514600"/>
            <a:ext cx="1219200" cy="430924"/>
          </a:xfrm>
          <a:prstGeom prst="rect">
            <a:avLst/>
          </a:prstGeom>
          <a:noFill/>
          <a:ln w="9525">
            <a:noFill/>
            <a:miter lim="800000"/>
            <a:headEnd/>
            <a:tailEnd/>
          </a:ln>
        </p:spPr>
      </p:pic>
      <p:pic>
        <p:nvPicPr>
          <p:cNvPr id="6146" name="Picture 2"/>
          <p:cNvPicPr>
            <a:picLocks noChangeAspect="1" noChangeArrowheads="1"/>
          </p:cNvPicPr>
          <p:nvPr/>
        </p:nvPicPr>
        <p:blipFill>
          <a:blip r:embed="rId3" cstate="print"/>
          <a:srcRect/>
          <a:stretch>
            <a:fillRect/>
          </a:stretch>
        </p:blipFill>
        <p:spPr bwMode="auto">
          <a:xfrm>
            <a:off x="6781800" y="3429000"/>
            <a:ext cx="1244600" cy="366059"/>
          </a:xfrm>
          <a:prstGeom prst="rect">
            <a:avLst/>
          </a:prstGeom>
          <a:noFill/>
          <a:ln w="9525">
            <a:noFill/>
            <a:miter lim="800000"/>
            <a:headEnd/>
            <a:tailEnd/>
          </a:ln>
        </p:spPr>
      </p:pic>
      <p:pic>
        <p:nvPicPr>
          <p:cNvPr id="10" name="Picture 2"/>
          <p:cNvPicPr>
            <a:picLocks noChangeAspect="1" noChangeArrowheads="1"/>
          </p:cNvPicPr>
          <p:nvPr/>
        </p:nvPicPr>
        <p:blipFill>
          <a:blip r:embed="rId2" cstate="print"/>
          <a:srcRect/>
          <a:stretch>
            <a:fillRect/>
          </a:stretch>
        </p:blipFill>
        <p:spPr bwMode="auto">
          <a:xfrm>
            <a:off x="6781800" y="4724400"/>
            <a:ext cx="1219200" cy="430924"/>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34</a:t>
            </a:fld>
            <a:endParaRPr lang="en-US"/>
          </a:p>
        </p:txBody>
      </p:sp>
      <p:pic>
        <p:nvPicPr>
          <p:cNvPr id="7170" name="Picture 2"/>
          <p:cNvPicPr>
            <a:picLocks noChangeAspect="1" noChangeArrowheads="1"/>
          </p:cNvPicPr>
          <p:nvPr/>
        </p:nvPicPr>
        <p:blipFill>
          <a:blip r:embed="rId2" cstate="print"/>
          <a:srcRect/>
          <a:stretch>
            <a:fillRect/>
          </a:stretch>
        </p:blipFill>
        <p:spPr bwMode="auto">
          <a:xfrm>
            <a:off x="952500" y="1009650"/>
            <a:ext cx="7237413" cy="48387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fontScale="92500"/>
          </a:bodyPr>
          <a:lstStyle/>
          <a:p>
            <a:r>
              <a:rPr lang="en-US" dirty="0" smtClean="0"/>
              <a:t>In other words, the rows of the rotation matrix are the basis vectors of the output coordinate space, expressed using the coordinates of the input coordinate space. </a:t>
            </a:r>
          </a:p>
          <a:p>
            <a:r>
              <a:rPr lang="en-US" dirty="0" smtClean="0"/>
              <a:t>Of course, this fact is not just true for rotation matrices, it's true for all transformation matrices. </a:t>
            </a:r>
          </a:p>
          <a:p>
            <a:r>
              <a:rPr lang="en-US" dirty="0" smtClean="0"/>
              <a:t>This is the central idea of why a transformation matrix works, which was developed in Chapter 4.</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35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Other Case</a:t>
            </a:r>
            <a:endParaRPr lang="en-US" dirty="0"/>
          </a:p>
        </p:txBody>
      </p:sp>
      <p:sp>
        <p:nvSpPr>
          <p:cNvPr id="3" name="Content Placeholder 2"/>
          <p:cNvSpPr>
            <a:spLocks noGrp="1"/>
          </p:cNvSpPr>
          <p:nvPr>
            <p:ph idx="1"/>
          </p:nvPr>
        </p:nvSpPr>
        <p:spPr/>
        <p:txBody>
          <a:bodyPr>
            <a:normAutofit lnSpcReduction="10000"/>
          </a:bodyPr>
          <a:lstStyle/>
          <a:p>
            <a:r>
              <a:rPr lang="en-US" dirty="0" smtClean="0"/>
              <a:t>Now let's look at the other case. </a:t>
            </a:r>
          </a:p>
          <a:p>
            <a:r>
              <a:rPr lang="en-US" dirty="0" smtClean="0"/>
              <a:t>Instead of expressing all the basis vectors using the first coordinate space, measure them using the second coordinate space (the output space).</a:t>
            </a:r>
          </a:p>
          <a:p>
            <a:r>
              <a:rPr lang="en-US" dirty="0" smtClean="0"/>
              <a:t>This time,               have trivial forms, and         are arbitrary. </a:t>
            </a:r>
          </a:p>
          <a:p>
            <a:r>
              <a:rPr lang="en-US" dirty="0" smtClean="0"/>
              <a:t>Putting these into the direction cosines matrix produces: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36</a:t>
            </a:fld>
            <a:endParaRPr lang="en-US"/>
          </a:p>
        </p:txBody>
      </p:sp>
      <p:pic>
        <p:nvPicPr>
          <p:cNvPr id="8" name="Picture 2"/>
          <p:cNvPicPr>
            <a:picLocks noChangeAspect="1" noChangeArrowheads="1"/>
          </p:cNvPicPr>
          <p:nvPr/>
        </p:nvPicPr>
        <p:blipFill>
          <a:blip r:embed="rId2" cstate="print"/>
          <a:srcRect/>
          <a:stretch>
            <a:fillRect/>
          </a:stretch>
        </p:blipFill>
        <p:spPr bwMode="auto">
          <a:xfrm>
            <a:off x="2514600" y="4038600"/>
            <a:ext cx="1244600" cy="366059"/>
          </a:xfrm>
          <a:prstGeom prst="rect">
            <a:avLst/>
          </a:prstGeom>
          <a:noFill/>
          <a:ln w="9525">
            <a:noFill/>
            <a:miter lim="800000"/>
            <a:headEnd/>
            <a:tailEnd/>
          </a:ln>
        </p:spPr>
      </p:pic>
      <p:pic>
        <p:nvPicPr>
          <p:cNvPr id="9" name="Picture 2"/>
          <p:cNvPicPr>
            <a:picLocks noChangeAspect="1" noChangeArrowheads="1"/>
          </p:cNvPicPr>
          <p:nvPr/>
        </p:nvPicPr>
        <p:blipFill>
          <a:blip r:embed="rId3" cstate="print"/>
          <a:srcRect/>
          <a:stretch>
            <a:fillRect/>
          </a:stretch>
        </p:blipFill>
        <p:spPr bwMode="auto">
          <a:xfrm>
            <a:off x="7620000" y="4038600"/>
            <a:ext cx="1219200" cy="430924"/>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37</a:t>
            </a:fld>
            <a:endParaRPr lang="en-US"/>
          </a:p>
        </p:txBody>
      </p:sp>
      <p:pic>
        <p:nvPicPr>
          <p:cNvPr id="8194" name="Picture 2"/>
          <p:cNvPicPr>
            <a:picLocks noChangeAspect="1" noChangeArrowheads="1"/>
          </p:cNvPicPr>
          <p:nvPr/>
        </p:nvPicPr>
        <p:blipFill>
          <a:blip r:embed="rId2" cstate="print"/>
          <a:srcRect/>
          <a:stretch>
            <a:fillRect/>
          </a:stretch>
        </p:blipFill>
        <p:spPr bwMode="auto">
          <a:xfrm>
            <a:off x="1187450" y="1009650"/>
            <a:ext cx="6767513" cy="4838700"/>
          </a:xfrm>
          <a:prstGeom prst="rect">
            <a:avLst/>
          </a:prstGeom>
          <a:noFill/>
          <a:ln w="9525">
            <a:noFill/>
            <a:miter lim="800000"/>
            <a:headEnd/>
            <a:tailEnd/>
          </a:ln>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450" y="2667000"/>
            <a:ext cx="3048000" cy="163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dirty="0" smtClean="0"/>
              <a:t>This says that the columns of the rotation matrix are formed from the basis vectors of the input space, expressed using the coordinates of the output space. </a:t>
            </a:r>
          </a:p>
          <a:p>
            <a:r>
              <a:rPr lang="en-US" dirty="0" smtClean="0"/>
              <a:t>This is </a:t>
            </a:r>
            <a:r>
              <a:rPr lang="en-US" i="1" dirty="0" smtClean="0"/>
              <a:t>not</a:t>
            </a:r>
            <a:r>
              <a:rPr lang="en-US" dirty="0" smtClean="0"/>
              <a:t> true of transformation matrices in general; it applies only to orthogonal matrices such as rotation matrices.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38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r>
              <a:rPr lang="en-US" dirty="0"/>
              <a:t>Advantages of Matrix </a:t>
            </a:r>
            <a:r>
              <a:rPr lang="en-US" dirty="0" smtClean="0"/>
              <a:t>Form 1</a:t>
            </a:r>
            <a:endParaRPr lang="en-US" dirty="0"/>
          </a:p>
        </p:txBody>
      </p:sp>
      <p:sp>
        <p:nvSpPr>
          <p:cNvPr id="69635" name="Rectangle 3"/>
          <p:cNvSpPr>
            <a:spLocks noGrp="1" noChangeArrowheads="1"/>
          </p:cNvSpPr>
          <p:nvPr>
            <p:ph idx="1"/>
          </p:nvPr>
        </p:nvSpPr>
        <p:spPr/>
        <p:txBody>
          <a:bodyPr/>
          <a:lstStyle/>
          <a:p>
            <a:pPr marL="0" indent="0">
              <a:buNone/>
            </a:pPr>
            <a:r>
              <a:rPr lang="en-US" b="1" dirty="0" smtClean="0"/>
              <a:t>Rotation of vectors is immediately available</a:t>
            </a:r>
            <a:r>
              <a:rPr lang="en-US" dirty="0" smtClean="0"/>
              <a:t>. You can use a matrix to rotate vectors between object and upright space. No other representation of orientation allows this in order to rotate vectors, you must convert the orientation to matrix form.</a:t>
            </a:r>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4BD400C2-988C-4BB7-BE4E-8BC63FA56C06}" type="slidenum">
              <a:rPr lang="en-US"/>
              <a:pPr/>
              <a:t>39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700" dirty="0" smtClean="0"/>
              <a:t>Section 8.1:</a:t>
            </a:r>
            <a:br>
              <a:rPr lang="en-US" sz="2700" dirty="0" smtClean="0"/>
            </a:br>
            <a:r>
              <a:rPr lang="en-US" sz="4000" dirty="0" smtClean="0"/>
              <a:t>What Exactly is “Orientation”</a:t>
            </a:r>
            <a:r>
              <a:rPr lang="en-US" sz="3600" dirty="0" smtClean="0"/>
              <a:t>?</a:t>
            </a:r>
            <a:endParaRPr lang="en-US" dirty="0"/>
          </a:p>
        </p:txBody>
      </p:sp>
      <p:sp>
        <p:nvSpPr>
          <p:cNvPr id="18" name="Date Placeholder 3"/>
          <p:cNvSpPr>
            <a:spLocks noGrp="1"/>
          </p:cNvSpPr>
          <p:nvPr>
            <p:ph type="dt" sz="half" idx="10"/>
          </p:nvPr>
        </p:nvSpPr>
        <p:spPr>
          <a:xfrm>
            <a:off x="457200" y="6248400"/>
            <a:ext cx="2133600" cy="365125"/>
          </a:xfrm>
        </p:spPr>
        <p:txBody>
          <a:bodyPr/>
          <a:lstStyle/>
          <a:p>
            <a:r>
              <a:rPr lang="en-US" dirty="0" smtClean="0">
                <a:solidFill>
                  <a:schemeClr val="bg1"/>
                </a:solidFill>
              </a:rPr>
              <a:t>Chapter 8 Notes</a:t>
            </a:r>
            <a:endParaRPr lang="en-US" dirty="0">
              <a:solidFill>
                <a:schemeClr val="bg1"/>
              </a:solidFill>
            </a:endParaRPr>
          </a:p>
        </p:txBody>
      </p:sp>
      <p:sp>
        <p:nvSpPr>
          <p:cNvPr id="19" name="Footer Placeholder 4"/>
          <p:cNvSpPr>
            <a:spLocks noGrp="1"/>
          </p:cNvSpPr>
          <p:nvPr>
            <p:ph type="ftr" sz="quarter" idx="11"/>
          </p:nvPr>
        </p:nvSpPr>
        <p:spPr>
          <a:xfrm>
            <a:off x="3124200" y="6248400"/>
            <a:ext cx="2895600" cy="365125"/>
          </a:xfrm>
        </p:spPr>
        <p:txBody>
          <a:bodyPr/>
          <a:lstStyle/>
          <a:p>
            <a:r>
              <a:rPr lang="en-US" dirty="0" smtClean="0">
                <a:solidFill>
                  <a:schemeClr val="bg1"/>
                </a:solidFill>
              </a:rPr>
              <a:t>3D Math Primer for Graphics &amp; Game Dev</a:t>
            </a:r>
            <a:endParaRPr lang="en-US" dirty="0">
              <a:solidFill>
                <a:schemeClr val="bg1"/>
              </a:solidFill>
            </a:endParaRPr>
          </a:p>
        </p:txBody>
      </p:sp>
      <p:sp>
        <p:nvSpPr>
          <p:cNvPr id="20" name="Slide Number Placeholder 5"/>
          <p:cNvSpPr>
            <a:spLocks noGrp="1"/>
          </p:cNvSpPr>
          <p:nvPr>
            <p:ph type="sldNum" sz="quarter" idx="12"/>
          </p:nvPr>
        </p:nvSpPr>
        <p:spPr>
          <a:xfrm>
            <a:off x="6553200" y="6248400"/>
            <a:ext cx="2133600" cy="365125"/>
          </a:xfrm>
        </p:spPr>
        <p:txBody>
          <a:bodyPr/>
          <a:lstStyle/>
          <a:p>
            <a:fld id="{B6F15528-21DE-4FAA-801E-634DDDAF4B2B}" type="slidenum">
              <a:rPr lang="en-US" smtClean="0">
                <a:solidFill>
                  <a:schemeClr val="bg1"/>
                </a:solidFill>
              </a:rPr>
              <a:pPr/>
              <a:t>4</a:t>
            </a:fld>
            <a:endParaRPr 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Matrix Form 2</a:t>
            </a:r>
            <a:endParaRPr lang="en-US" dirty="0"/>
          </a:p>
        </p:txBody>
      </p:sp>
      <p:sp>
        <p:nvSpPr>
          <p:cNvPr id="3" name="Content Placeholder 2"/>
          <p:cNvSpPr>
            <a:spLocks noGrp="1"/>
          </p:cNvSpPr>
          <p:nvPr>
            <p:ph idx="1"/>
          </p:nvPr>
        </p:nvSpPr>
        <p:spPr/>
        <p:txBody>
          <a:bodyPr>
            <a:normAutofit fontScale="85000" lnSpcReduction="20000"/>
          </a:bodyPr>
          <a:lstStyle/>
          <a:p>
            <a:pPr>
              <a:buNone/>
            </a:pPr>
            <a:r>
              <a:rPr lang="en-US" b="1" dirty="0" smtClean="0"/>
              <a:t>Format used by graphics APIs</a:t>
            </a:r>
            <a:r>
              <a:rPr lang="en-US" dirty="0" smtClean="0"/>
              <a:t>. </a:t>
            </a:r>
          </a:p>
          <a:p>
            <a:r>
              <a:rPr lang="en-US" dirty="0" smtClean="0"/>
              <a:t>Graphics APIs use matrices to express orientation. </a:t>
            </a:r>
          </a:p>
          <a:p>
            <a:r>
              <a:rPr lang="en-US" dirty="0" smtClean="0"/>
              <a:t>API stands for Application Programming Interface. Basically this is the code that you use to communicate with the graphics hardware.</a:t>
            </a:r>
          </a:p>
          <a:p>
            <a:r>
              <a:rPr lang="en-US" dirty="0" smtClean="0"/>
              <a:t>When you are communicating with the API, you are going to have to express your transformations as matrices eventually. </a:t>
            </a:r>
          </a:p>
          <a:p>
            <a:r>
              <a:rPr lang="en-US" dirty="0" smtClean="0"/>
              <a:t>How you store transformations internally in your program is up to you, but if you choose another representation you are going to have to convert them into matrices at some point in the graphics pipeline.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40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Matrix Form 3</a:t>
            </a:r>
            <a:endParaRPr lang="en-US" dirty="0"/>
          </a:p>
        </p:txBody>
      </p:sp>
      <p:sp>
        <p:nvSpPr>
          <p:cNvPr id="3" name="Content Placeholder 2"/>
          <p:cNvSpPr>
            <a:spLocks noGrp="1"/>
          </p:cNvSpPr>
          <p:nvPr>
            <p:ph idx="1"/>
          </p:nvPr>
        </p:nvSpPr>
        <p:spPr/>
        <p:txBody>
          <a:bodyPr>
            <a:normAutofit fontScale="85000" lnSpcReduction="20000"/>
          </a:bodyPr>
          <a:lstStyle/>
          <a:p>
            <a:pPr>
              <a:buNone/>
            </a:pPr>
            <a:r>
              <a:rPr lang="en-US" b="1" dirty="0" smtClean="0"/>
              <a:t>Concatenation of multiple angular displacements. </a:t>
            </a:r>
          </a:p>
          <a:p>
            <a:r>
              <a:rPr lang="en-US" dirty="0" smtClean="0"/>
              <a:t>It is possible to collapse nested coordinate space relationships. </a:t>
            </a:r>
          </a:p>
          <a:p>
            <a:r>
              <a:rPr lang="en-US" dirty="0" smtClean="0"/>
              <a:t>For example, if we know the orientation of object A relative to object B, and we know the orientation of object B relative to object C, then using matrices, we can determine the orientation of object A relative to object C. </a:t>
            </a:r>
          </a:p>
          <a:p>
            <a:r>
              <a:rPr lang="en-US" dirty="0" smtClean="0"/>
              <a:t>We have encountered these concepts before, when we learned about nested coordinate spaces in Chapter 3, and then discussed how matrices could be concatenated in Chapter 5.</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41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Matrix Form 4</a:t>
            </a:r>
            <a:endParaRPr lang="en-US" dirty="0"/>
          </a:p>
        </p:txBody>
      </p:sp>
      <p:sp>
        <p:nvSpPr>
          <p:cNvPr id="3" name="Content Placeholder 2"/>
          <p:cNvSpPr>
            <a:spLocks noGrp="1"/>
          </p:cNvSpPr>
          <p:nvPr>
            <p:ph idx="1"/>
          </p:nvPr>
        </p:nvSpPr>
        <p:spPr/>
        <p:txBody>
          <a:bodyPr>
            <a:normAutofit/>
          </a:bodyPr>
          <a:lstStyle/>
          <a:p>
            <a:pPr>
              <a:buNone/>
            </a:pPr>
            <a:r>
              <a:rPr lang="en-US" b="1" dirty="0" smtClean="0"/>
              <a:t>Matrix inversion.</a:t>
            </a:r>
          </a:p>
          <a:p>
            <a:r>
              <a:rPr lang="en-US" dirty="0" smtClean="0"/>
              <a:t>When an angular displacement is represented in matrix form, it is possible to compute the opposite angular displacement using matrix inversion.</a:t>
            </a:r>
          </a:p>
          <a:p>
            <a:r>
              <a:rPr lang="en-US" dirty="0" smtClean="0"/>
              <a:t>What's more, since rotation matrices are orthogonal, this computation is a trivial matter of transposing the matrix.</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42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Disadvantages of Matrix Form 1</a:t>
            </a:r>
            <a:endParaRPr lang="en-US" dirty="0"/>
          </a:p>
        </p:txBody>
      </p:sp>
      <p:sp>
        <p:nvSpPr>
          <p:cNvPr id="3" name="Content Placeholder 2"/>
          <p:cNvSpPr>
            <a:spLocks noGrp="1"/>
          </p:cNvSpPr>
          <p:nvPr>
            <p:ph idx="1"/>
          </p:nvPr>
        </p:nvSpPr>
        <p:spPr/>
        <p:txBody>
          <a:bodyPr>
            <a:normAutofit fontScale="62500" lnSpcReduction="20000"/>
          </a:bodyPr>
          <a:lstStyle/>
          <a:p>
            <a:pPr>
              <a:buNone/>
            </a:pPr>
            <a:r>
              <a:rPr lang="en-US" b="1" dirty="0" smtClean="0"/>
              <a:t>Matrices take more memory. </a:t>
            </a:r>
          </a:p>
          <a:p>
            <a:r>
              <a:rPr lang="en-US" dirty="0" smtClean="0"/>
              <a:t>If we need to store many orientations (for example, </a:t>
            </a:r>
            <a:r>
              <a:rPr lang="en-US" dirty="0" err="1" smtClean="0"/>
              <a:t>keyframes</a:t>
            </a:r>
            <a:r>
              <a:rPr lang="en-US" dirty="0" smtClean="0"/>
              <a:t> in an animation sequence), that extra space for nine numbers instead of three can really add up. </a:t>
            </a:r>
          </a:p>
          <a:p>
            <a:r>
              <a:rPr lang="en-US" dirty="0" smtClean="0"/>
              <a:t>Let's take a modest example. Let's say we are animating a model of a human that is broken up into 15 pieces for different body parts. Animation is accomplished strictly by controlling the orientation of each part relative to its parent part. </a:t>
            </a:r>
          </a:p>
          <a:p>
            <a:r>
              <a:rPr lang="en-US" dirty="0" smtClean="0"/>
              <a:t>Assume we are storing one orientation for each part, per frame, and our animation data is stored at a reasonable rate, say, 15hz. </a:t>
            </a:r>
          </a:p>
          <a:p>
            <a:r>
              <a:rPr lang="en-US" dirty="0" smtClean="0"/>
              <a:t>This means we will have 225 orientations per second. Using matrices and 32-bit floating point numbers, each frame will take 8,100 bytes. </a:t>
            </a:r>
          </a:p>
          <a:p>
            <a:r>
              <a:rPr lang="en-US" dirty="0" smtClean="0"/>
              <a:t>Using Euler angles (which we will meet next), the same data would only take 2700 bytes. For a mere 30 seconds of animation data, matrices would take 162K more than the same data stored using Euler angles!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43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Disadvantages of Matrix Form 2</a:t>
            </a:r>
            <a:endParaRPr lang="en-US" dirty="0"/>
          </a:p>
        </p:txBody>
      </p:sp>
      <p:sp>
        <p:nvSpPr>
          <p:cNvPr id="3" name="Content Placeholder 2"/>
          <p:cNvSpPr>
            <a:spLocks noGrp="1"/>
          </p:cNvSpPr>
          <p:nvPr>
            <p:ph idx="1"/>
          </p:nvPr>
        </p:nvSpPr>
        <p:spPr/>
        <p:txBody>
          <a:bodyPr>
            <a:normAutofit fontScale="77500" lnSpcReduction="20000"/>
          </a:bodyPr>
          <a:lstStyle/>
          <a:p>
            <a:pPr>
              <a:buNone/>
            </a:pPr>
            <a:r>
              <a:rPr lang="en-US" b="1" dirty="0" smtClean="0"/>
              <a:t>Difficult for humans to use. </a:t>
            </a:r>
          </a:p>
          <a:p>
            <a:r>
              <a:rPr lang="en-US" dirty="0" smtClean="0"/>
              <a:t>Matrices are not intuitive for humans to work with directly. There are just too many numbers, and they are all from –1 to 1. </a:t>
            </a:r>
          </a:p>
          <a:p>
            <a:r>
              <a:rPr lang="en-US" dirty="0" smtClean="0"/>
              <a:t>What's more, humans naturally think about orientation in terms of angles, but a matrix is expressed using vectors. </a:t>
            </a:r>
          </a:p>
          <a:p>
            <a:r>
              <a:rPr lang="en-US" dirty="0" smtClean="0"/>
              <a:t>With practice, we can learn how to decipher the orientation from a given matrix. (Although the techniques from Chapter 4 for visualizing a matrix help a lot.) </a:t>
            </a:r>
          </a:p>
          <a:p>
            <a:r>
              <a:rPr lang="en-US" dirty="0" smtClean="0"/>
              <a:t>But still this is much more difficult than Euler angles, and going the other way is much more difficult </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44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Disadvantages of Matrix Form 3</a:t>
            </a:r>
            <a:endParaRPr lang="en-US" dirty="0"/>
          </a:p>
        </p:txBody>
      </p:sp>
      <p:sp>
        <p:nvSpPr>
          <p:cNvPr id="3" name="Content Placeholder 2"/>
          <p:cNvSpPr>
            <a:spLocks noGrp="1"/>
          </p:cNvSpPr>
          <p:nvPr>
            <p:ph idx="1"/>
          </p:nvPr>
        </p:nvSpPr>
        <p:spPr/>
        <p:txBody>
          <a:bodyPr>
            <a:normAutofit lnSpcReduction="10000"/>
          </a:bodyPr>
          <a:lstStyle/>
          <a:p>
            <a:pPr>
              <a:buNone/>
            </a:pPr>
            <a:r>
              <a:rPr lang="en-US" b="1" dirty="0" smtClean="0"/>
              <a:t>Matrices can be malformed.</a:t>
            </a:r>
          </a:p>
          <a:p>
            <a:r>
              <a:rPr lang="en-US" dirty="0" smtClean="0"/>
              <a:t>A matrix uses nine numbers, when only three are necessary. In other words, a matrix contains six degrees of redundancy. </a:t>
            </a:r>
          </a:p>
          <a:p>
            <a:r>
              <a:rPr lang="en-US" dirty="0" smtClean="0"/>
              <a:t>There are six constraints that must be satisfied in order for a matrix to be valid for representing an orientation. </a:t>
            </a:r>
          </a:p>
          <a:p>
            <a:r>
              <a:rPr lang="en-US" dirty="0" smtClean="0"/>
              <a:t>The rows must be unit vectors, and they must be mutually perpendicular.</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45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Can Matrices Get Malformed?</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t>We may have a matrix that contains scale, skew, reflection, or projection. Any non-orthogonal matrix is not a well-defined rotation matrix. Reflection matrices (which are orthogonal) are not valid rotation matrices either.</a:t>
            </a:r>
          </a:p>
          <a:p>
            <a:r>
              <a:rPr lang="en-US" dirty="0" smtClean="0"/>
              <a:t>We may just get bad data from an external source. For example, if we are using a physical data acquisition system, such as motion capture, there could be errors due to the capturing process. Many modeling packages are notorious for producing malformed matrices.</a:t>
            </a:r>
          </a:p>
          <a:p>
            <a:r>
              <a:rPr lang="en-US" dirty="0" smtClean="0"/>
              <a:t>We can actually create bad data due to floating point </a:t>
            </a:r>
            <a:r>
              <a:rPr lang="en-US" dirty="0" err="1" smtClean="0"/>
              <a:t>roundoff</a:t>
            </a:r>
            <a:r>
              <a:rPr lang="en-US" dirty="0" smtClean="0"/>
              <a:t> error. For example, suppose we apply a large number of incremental changes to an orientation, which could routinely happen in a game or simulation that allows a human to interactively control the orientation of an object. The large number of matrix multiplications, which are subject to limited floating point precision, can result in an ill-formed matrix. Recall our discussion of </a:t>
            </a:r>
            <a:r>
              <a:rPr lang="en-US" i="1" dirty="0" smtClean="0"/>
              <a:t>matrix creep </a:t>
            </a:r>
            <a:r>
              <a:rPr lang="en-US" dirty="0" smtClean="0"/>
              <a:t>in Chapter 6.</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46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Matrix Form 1</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Matrices are a brute force method of expressing orientation: we explicitly list the basis vectors of one space in the coordinates of some different space.</a:t>
            </a:r>
          </a:p>
          <a:p>
            <a:r>
              <a:rPr lang="en-US" dirty="0" smtClean="0"/>
              <a:t>The matrix form of representing orientation is useful primarily because it allows us to rotate vectors between coordinate spaces.</a:t>
            </a:r>
          </a:p>
          <a:p>
            <a:r>
              <a:rPr lang="en-US" dirty="0" smtClean="0"/>
              <a:t>Modern graphics APIs express orientation using matrices.</a:t>
            </a:r>
          </a:p>
          <a:p>
            <a:r>
              <a:rPr lang="en-US" dirty="0" smtClean="0"/>
              <a:t>We can use matrix multiplication to collapse matrices for nested coordinate spaces into a single matrix.</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47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Matrix Form 2</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Matrix inversion provides a mechanism for determining the opposite angular displacement.</a:t>
            </a:r>
          </a:p>
          <a:p>
            <a:r>
              <a:rPr lang="en-US" dirty="0" smtClean="0"/>
              <a:t>Matrices take two to three times as much memory as the other techniques we will learn. This can become significant when storing large numbers of orientations, such as animation data.</a:t>
            </a:r>
          </a:p>
          <a:p>
            <a:r>
              <a:rPr lang="en-US" dirty="0" smtClean="0"/>
              <a:t>The numbers in a matrix aren't intuitive for humans to work with.</a:t>
            </a:r>
          </a:p>
          <a:p>
            <a:r>
              <a:rPr lang="en-US" dirty="0" smtClean="0"/>
              <a:t>Not all matrices are valid for describing an orientation. Some matrices contain mirroring or skew. We can end up with a malformed matrix either by getting bad data from an external source, or through matrix creep.</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48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700" dirty="0" smtClean="0"/>
              <a:t>Section 8.3:</a:t>
            </a:r>
            <a:br>
              <a:rPr lang="en-US" sz="2700" dirty="0" smtClean="0"/>
            </a:br>
            <a:r>
              <a:rPr lang="en-US" sz="4000" dirty="0" smtClean="0"/>
              <a:t>Euler Angles</a:t>
            </a:r>
            <a:endParaRPr lang="en-US" dirty="0"/>
          </a:p>
        </p:txBody>
      </p:sp>
      <p:sp>
        <p:nvSpPr>
          <p:cNvPr id="18" name="Date Placeholder 3"/>
          <p:cNvSpPr>
            <a:spLocks noGrp="1"/>
          </p:cNvSpPr>
          <p:nvPr>
            <p:ph type="dt" sz="half" idx="10"/>
          </p:nvPr>
        </p:nvSpPr>
        <p:spPr>
          <a:xfrm>
            <a:off x="457200" y="6248400"/>
            <a:ext cx="2133600" cy="365125"/>
          </a:xfrm>
        </p:spPr>
        <p:txBody>
          <a:bodyPr/>
          <a:lstStyle/>
          <a:p>
            <a:r>
              <a:rPr lang="en-US" dirty="0" smtClean="0">
                <a:solidFill>
                  <a:schemeClr val="bg1"/>
                </a:solidFill>
              </a:rPr>
              <a:t>Chapter 8 Notes</a:t>
            </a:r>
            <a:endParaRPr lang="en-US" dirty="0">
              <a:solidFill>
                <a:schemeClr val="bg1"/>
              </a:solidFill>
            </a:endParaRPr>
          </a:p>
        </p:txBody>
      </p:sp>
      <p:sp>
        <p:nvSpPr>
          <p:cNvPr id="19" name="Footer Placeholder 4"/>
          <p:cNvSpPr>
            <a:spLocks noGrp="1"/>
          </p:cNvSpPr>
          <p:nvPr>
            <p:ph type="ftr" sz="quarter" idx="11"/>
          </p:nvPr>
        </p:nvSpPr>
        <p:spPr>
          <a:xfrm>
            <a:off x="3124200" y="6248400"/>
            <a:ext cx="2895600" cy="365125"/>
          </a:xfrm>
        </p:spPr>
        <p:txBody>
          <a:bodyPr/>
          <a:lstStyle/>
          <a:p>
            <a:r>
              <a:rPr lang="en-US" dirty="0" smtClean="0">
                <a:solidFill>
                  <a:schemeClr val="bg1"/>
                </a:solidFill>
              </a:rPr>
              <a:t>3D Math Primer for Graphics &amp; Game Dev</a:t>
            </a:r>
            <a:endParaRPr lang="en-US" dirty="0">
              <a:solidFill>
                <a:schemeClr val="bg1"/>
              </a:solidFill>
            </a:endParaRPr>
          </a:p>
        </p:txBody>
      </p:sp>
      <p:sp>
        <p:nvSpPr>
          <p:cNvPr id="20" name="Slide Number Placeholder 5"/>
          <p:cNvSpPr>
            <a:spLocks noGrp="1"/>
          </p:cNvSpPr>
          <p:nvPr>
            <p:ph type="sldNum" sz="quarter" idx="12"/>
          </p:nvPr>
        </p:nvSpPr>
        <p:spPr>
          <a:xfrm>
            <a:off x="6553200" y="6248400"/>
            <a:ext cx="2133600" cy="365125"/>
          </a:xfrm>
        </p:spPr>
        <p:txBody>
          <a:bodyPr/>
          <a:lstStyle/>
          <a:p>
            <a:fld id="{B6F15528-21DE-4FAA-801E-634DDDAF4B2B}" type="slidenum">
              <a:rPr lang="en-US" smtClean="0">
                <a:solidFill>
                  <a:schemeClr val="bg1"/>
                </a:solidFill>
              </a:rPr>
              <a:pPr/>
              <a:t>49</a:t>
            </a:fld>
            <a:endParaRPr 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p:txBody>
          <a:bodyPr/>
          <a:lstStyle/>
          <a:p>
            <a:r>
              <a:rPr lang="en-US" dirty="0"/>
              <a:t>Orientation</a:t>
            </a:r>
          </a:p>
        </p:txBody>
      </p:sp>
      <p:sp>
        <p:nvSpPr>
          <p:cNvPr id="63491" name="Rectangle 3"/>
          <p:cNvSpPr>
            <a:spLocks noGrp="1" noChangeArrowheads="1"/>
          </p:cNvSpPr>
          <p:nvPr>
            <p:ph idx="1"/>
          </p:nvPr>
        </p:nvSpPr>
        <p:spPr>
          <a:xfrm>
            <a:off x="685800" y="1524000"/>
            <a:ext cx="7772400" cy="2133600"/>
          </a:xfrm>
        </p:spPr>
        <p:txBody>
          <a:bodyPr/>
          <a:lstStyle/>
          <a:p>
            <a:r>
              <a:rPr lang="en-US" dirty="0"/>
              <a:t>What is orientation? More than direction.</a:t>
            </a:r>
          </a:p>
          <a:p>
            <a:r>
              <a:rPr lang="en-US" dirty="0"/>
              <a:t>A vector specifies direction but it can </a:t>
            </a:r>
            <a:r>
              <a:rPr lang="en-US" dirty="0" smtClean="0"/>
              <a:t>also be </a:t>
            </a:r>
            <a:r>
              <a:rPr lang="en-US" dirty="0"/>
              <a:t>twisted.</a:t>
            </a:r>
          </a:p>
        </p:txBody>
      </p:sp>
      <p:sp>
        <p:nvSpPr>
          <p:cNvPr id="7" name="Date Placeholder 6"/>
          <p:cNvSpPr>
            <a:spLocks noGrp="1"/>
          </p:cNvSpPr>
          <p:nvPr>
            <p:ph type="dt" sz="half" idx="10"/>
          </p:nvPr>
        </p:nvSpPr>
        <p:spPr/>
        <p:txBody>
          <a:bodyPr/>
          <a:lstStyle/>
          <a:p>
            <a:r>
              <a:rPr lang="en-US" smtClean="0"/>
              <a:t>Chapter 8  Notes</a:t>
            </a:r>
            <a:endParaRPr lang="en-US"/>
          </a:p>
        </p:txBody>
      </p:sp>
      <p:sp>
        <p:nvSpPr>
          <p:cNvPr id="8" name="Footer Placeholder 7"/>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3A058FB6-A013-4B66-ADF5-922B8B86D411}" type="slidenum">
              <a:rPr lang="en-US"/>
              <a:pPr/>
              <a:t>5</a:t>
            </a:fld>
            <a:endParaRPr lang="en-US"/>
          </a:p>
        </p:txBody>
      </p:sp>
      <p:pic>
        <p:nvPicPr>
          <p:cNvPr id="1026" name="Picture 2" descr="c:\Users\ian\Desktop\figs_jpg\twist_vector.jpg"/>
          <p:cNvPicPr>
            <a:picLocks noChangeAspect="1" noChangeArrowheads="1"/>
          </p:cNvPicPr>
          <p:nvPr/>
        </p:nvPicPr>
        <p:blipFill>
          <a:blip r:embed="rId2" cstate="print"/>
          <a:srcRect/>
          <a:stretch>
            <a:fillRect/>
          </a:stretch>
        </p:blipFill>
        <p:spPr bwMode="auto">
          <a:xfrm>
            <a:off x="2209800" y="3429000"/>
            <a:ext cx="4674365" cy="2438400"/>
          </a:xfrm>
          <a:prstGeom prst="rect">
            <a:avLst/>
          </a:prstGeom>
          <a:noFill/>
          <a:effectLst>
            <a:outerShdw blurRad="2413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Euler Angles</a:t>
            </a:r>
            <a:endParaRPr lang="en-US" dirty="0"/>
          </a:p>
        </p:txBody>
      </p:sp>
      <p:sp>
        <p:nvSpPr>
          <p:cNvPr id="3" name="Content Placeholder 2"/>
          <p:cNvSpPr>
            <a:spLocks noGrp="1"/>
          </p:cNvSpPr>
          <p:nvPr>
            <p:ph idx="1"/>
          </p:nvPr>
        </p:nvSpPr>
        <p:spPr>
          <a:xfrm>
            <a:off x="457200" y="1600200"/>
            <a:ext cx="4191000" cy="4525963"/>
          </a:xfrm>
        </p:spPr>
        <p:txBody>
          <a:bodyPr>
            <a:normAutofit fontScale="85000" lnSpcReduction="20000"/>
          </a:bodyPr>
          <a:lstStyle/>
          <a:p>
            <a:r>
              <a:rPr lang="en-US" dirty="0" smtClean="0"/>
              <a:t>Euler angles are another common method of representing orientation.</a:t>
            </a:r>
          </a:p>
          <a:p>
            <a:r>
              <a:rPr lang="en-US" dirty="0" smtClean="0"/>
              <a:t>Euler is pronounced “oiler,” not “</a:t>
            </a:r>
            <a:r>
              <a:rPr lang="en-US" dirty="0" err="1" smtClean="0"/>
              <a:t>yoolur</a:t>
            </a:r>
            <a:r>
              <a:rPr lang="en-US" dirty="0" smtClean="0"/>
              <a:t>.”</a:t>
            </a:r>
          </a:p>
          <a:p>
            <a:r>
              <a:rPr lang="en-US" dirty="0" smtClean="0"/>
              <a:t>They are named for the famous mathematician who developed them, Leonhard Euler (1707 –1783).</a:t>
            </a:r>
          </a:p>
          <a:p>
            <a:r>
              <a:rPr lang="en-US" dirty="0" smtClean="0"/>
              <a:t>(Image from Wikimedia Commons.)</a:t>
            </a:r>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50</a:t>
            </a:fld>
            <a:endParaRPr lang="en-US"/>
          </a:p>
        </p:txBody>
      </p:sp>
      <p:pic>
        <p:nvPicPr>
          <p:cNvPr id="9218" name="Picture 2" descr="C:\Users\ian\Desktop\Leonhard_Euler_2[1].jpg"/>
          <p:cNvPicPr>
            <a:picLocks noChangeAspect="1" noChangeArrowheads="1"/>
          </p:cNvPicPr>
          <p:nvPr/>
        </p:nvPicPr>
        <p:blipFill>
          <a:blip r:embed="rId2" cstate="print"/>
          <a:srcRect/>
          <a:stretch>
            <a:fillRect/>
          </a:stretch>
        </p:blipFill>
        <p:spPr bwMode="auto">
          <a:xfrm>
            <a:off x="5070015" y="1600200"/>
            <a:ext cx="3598985" cy="4495800"/>
          </a:xfrm>
          <a:prstGeom prst="rect">
            <a:avLst/>
          </a:prstGeom>
          <a:noFill/>
          <a:effectLst>
            <a:outerShdw blurRad="2540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r>
              <a:rPr lang="en-US" dirty="0"/>
              <a:t>Euler Angles</a:t>
            </a:r>
          </a:p>
        </p:txBody>
      </p:sp>
      <p:sp>
        <p:nvSpPr>
          <p:cNvPr id="72707" name="Rectangle 3"/>
          <p:cNvSpPr>
            <a:spLocks noGrp="1" noChangeArrowheads="1"/>
          </p:cNvSpPr>
          <p:nvPr>
            <p:ph idx="1"/>
          </p:nvPr>
        </p:nvSpPr>
        <p:spPr/>
        <p:txBody>
          <a:bodyPr/>
          <a:lstStyle/>
          <a:p>
            <a:r>
              <a:rPr lang="en-US" sz="2800" dirty="0"/>
              <a:t>Specify orientation as a series of 3 angular displacements from </a:t>
            </a:r>
            <a:r>
              <a:rPr lang="en-US" sz="2800" dirty="0" smtClean="0"/>
              <a:t>upright space </a:t>
            </a:r>
            <a:r>
              <a:rPr lang="en-US" sz="2800" dirty="0"/>
              <a:t>to object space.</a:t>
            </a:r>
          </a:p>
          <a:p>
            <a:r>
              <a:rPr lang="en-US" sz="2800" dirty="0"/>
              <a:t>Which axes? Which order?</a:t>
            </a:r>
          </a:p>
          <a:p>
            <a:r>
              <a:rPr lang="en-US" sz="2800" dirty="0"/>
              <a:t>Need a convention.</a:t>
            </a:r>
          </a:p>
          <a:p>
            <a:r>
              <a:rPr lang="en-US" sz="2800" dirty="0"/>
              <a:t>Heading-pitch-bank</a:t>
            </a:r>
          </a:p>
          <a:p>
            <a:pPr lvl="1"/>
            <a:r>
              <a:rPr lang="en-US" sz="2400" dirty="0"/>
              <a:t>Heading: rotation about </a:t>
            </a:r>
            <a:r>
              <a:rPr lang="en-US" sz="2400" i="1" dirty="0"/>
              <a:t>y</a:t>
            </a:r>
            <a:r>
              <a:rPr lang="en-US" sz="2400" dirty="0"/>
              <a:t> axis (aka “yaw”)</a:t>
            </a:r>
          </a:p>
          <a:p>
            <a:pPr lvl="1"/>
            <a:r>
              <a:rPr lang="en-US" sz="2400" dirty="0"/>
              <a:t>Pitch: rotation about </a:t>
            </a:r>
            <a:r>
              <a:rPr lang="en-US" sz="2400" i="1" dirty="0"/>
              <a:t>x</a:t>
            </a:r>
            <a:r>
              <a:rPr lang="en-US" sz="2400" dirty="0"/>
              <a:t> axis</a:t>
            </a:r>
          </a:p>
          <a:p>
            <a:pPr lvl="1"/>
            <a:r>
              <a:rPr lang="en-US" sz="2400" dirty="0"/>
              <a:t>Bank: rotation about </a:t>
            </a:r>
            <a:r>
              <a:rPr lang="en-US" sz="2400" i="1" dirty="0"/>
              <a:t>z</a:t>
            </a:r>
            <a:r>
              <a:rPr lang="en-US" sz="2400" dirty="0"/>
              <a:t> axis (aka “roll”)</a:t>
            </a:r>
          </a:p>
          <a:p>
            <a:pPr>
              <a:buFontTx/>
              <a:buNone/>
            </a:pPr>
            <a:endParaRPr lang="en-US" sz="2800"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E8DF2412-CFEA-4EFD-8DE1-D9117497C810}" type="slidenum">
              <a:rPr lang="en-US"/>
              <a:pPr/>
              <a:t>51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r>
              <a:rPr lang="en-US"/>
              <a:t>Implementing Euler Angles</a:t>
            </a:r>
          </a:p>
        </p:txBody>
      </p:sp>
      <p:sp>
        <p:nvSpPr>
          <p:cNvPr id="78851" name="Rectangle 3"/>
          <p:cNvSpPr>
            <a:spLocks noGrp="1" noChangeArrowheads="1"/>
          </p:cNvSpPr>
          <p:nvPr>
            <p:ph idx="1"/>
          </p:nvPr>
        </p:nvSpPr>
        <p:spPr/>
        <p:txBody>
          <a:bodyPr/>
          <a:lstStyle/>
          <a:p>
            <a:r>
              <a:rPr lang="en-US" sz="2800"/>
              <a:t>Each game object keeps track of its current heading, pitch, and bank angles (the “Euler angles”).</a:t>
            </a:r>
          </a:p>
          <a:p>
            <a:r>
              <a:rPr lang="en-US" sz="2800"/>
              <a:t>It also keeps track of its heading, pitch, and bank change rate.</a:t>
            </a:r>
          </a:p>
          <a:p>
            <a:r>
              <a:rPr lang="en-US" sz="2800"/>
              <a:t>In each frame, calculate how much the object has changed its heading, pitch, and bank based on the amount of time since the last frame, and add this to the Euler angles.</a:t>
            </a:r>
          </a:p>
          <a:p>
            <a:endParaRPr lang="en-US" sz="280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53051605-C0D4-424C-AEA1-8B5B513F7B12}" type="slidenum">
              <a:rPr lang="en-US"/>
              <a:pPr/>
              <a:t>52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Heading</a:t>
            </a:r>
            <a:endParaRPr lang="en-US" dirty="0"/>
          </a:p>
        </p:txBody>
      </p:sp>
      <p:sp>
        <p:nvSpPr>
          <p:cNvPr id="3" name="Date Placeholder 2"/>
          <p:cNvSpPr>
            <a:spLocks noGrp="1"/>
          </p:cNvSpPr>
          <p:nvPr>
            <p:ph type="dt" sz="half" idx="10"/>
          </p:nvPr>
        </p:nvSpPr>
        <p:spPr/>
        <p:txBody>
          <a:bodyPr/>
          <a:lstStyle/>
          <a:p>
            <a:r>
              <a:rPr lang="en-US" smtClean="0"/>
              <a:t>Chapter 8  Notes</a:t>
            </a:r>
            <a:endParaRPr lang="en-US"/>
          </a:p>
        </p:txBody>
      </p:sp>
      <p:sp>
        <p:nvSpPr>
          <p:cNvPr id="4" name="Footer Placeholder 3"/>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53</a:t>
            </a:fld>
            <a:endParaRPr lang="en-US"/>
          </a:p>
        </p:txBody>
      </p:sp>
      <p:pic>
        <p:nvPicPr>
          <p:cNvPr id="2050" name="Picture 2"/>
          <p:cNvPicPr>
            <a:picLocks noChangeAspect="1" noChangeArrowheads="1"/>
          </p:cNvPicPr>
          <p:nvPr/>
        </p:nvPicPr>
        <p:blipFill>
          <a:blip r:embed="rId2" cstate="print"/>
          <a:srcRect/>
          <a:stretch>
            <a:fillRect/>
          </a:stretch>
        </p:blipFill>
        <p:spPr bwMode="auto">
          <a:xfrm>
            <a:off x="1828800" y="1524000"/>
            <a:ext cx="5537200" cy="4660900"/>
          </a:xfrm>
          <a:prstGeom prst="rect">
            <a:avLst/>
          </a:prstGeom>
          <a:noFill/>
          <a:ln w="9525">
            <a:noFill/>
            <a:miter lim="800000"/>
            <a:headEnd/>
            <a:tailEnd/>
          </a:ln>
          <a:effectLst>
            <a:outerShdw blurRad="4826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Pitch</a:t>
            </a:r>
            <a:endParaRPr lang="en-US" dirty="0"/>
          </a:p>
        </p:txBody>
      </p:sp>
      <p:sp>
        <p:nvSpPr>
          <p:cNvPr id="3" name="Date Placeholder 2"/>
          <p:cNvSpPr>
            <a:spLocks noGrp="1"/>
          </p:cNvSpPr>
          <p:nvPr>
            <p:ph type="dt" sz="half" idx="10"/>
          </p:nvPr>
        </p:nvSpPr>
        <p:spPr/>
        <p:txBody>
          <a:bodyPr/>
          <a:lstStyle/>
          <a:p>
            <a:r>
              <a:rPr lang="en-US" smtClean="0"/>
              <a:t>Chapter 8  Notes</a:t>
            </a:r>
            <a:endParaRPr lang="en-US"/>
          </a:p>
        </p:txBody>
      </p:sp>
      <p:sp>
        <p:nvSpPr>
          <p:cNvPr id="4" name="Footer Placeholder 3"/>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54</a:t>
            </a:fld>
            <a:endParaRPr lang="en-US"/>
          </a:p>
        </p:txBody>
      </p:sp>
      <p:pic>
        <p:nvPicPr>
          <p:cNvPr id="3074" name="Picture 2"/>
          <p:cNvPicPr>
            <a:picLocks noChangeAspect="1" noChangeArrowheads="1"/>
          </p:cNvPicPr>
          <p:nvPr/>
        </p:nvPicPr>
        <p:blipFill>
          <a:blip r:embed="rId2" cstate="print"/>
          <a:srcRect/>
          <a:stretch>
            <a:fillRect/>
          </a:stretch>
        </p:blipFill>
        <p:spPr bwMode="auto">
          <a:xfrm>
            <a:off x="1828800" y="1524000"/>
            <a:ext cx="5562600" cy="4673600"/>
          </a:xfrm>
          <a:prstGeom prst="rect">
            <a:avLst/>
          </a:prstGeom>
          <a:noFill/>
          <a:ln w="9525">
            <a:noFill/>
            <a:miter lim="800000"/>
            <a:headEnd/>
            <a:tailEnd/>
          </a:ln>
          <a:effectLst>
            <a:outerShdw blurRad="4826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Bank</a:t>
            </a:r>
            <a:endParaRPr lang="en-US" dirty="0"/>
          </a:p>
        </p:txBody>
      </p:sp>
      <p:sp>
        <p:nvSpPr>
          <p:cNvPr id="3" name="Date Placeholder 2"/>
          <p:cNvSpPr>
            <a:spLocks noGrp="1"/>
          </p:cNvSpPr>
          <p:nvPr>
            <p:ph type="dt" sz="half" idx="10"/>
          </p:nvPr>
        </p:nvSpPr>
        <p:spPr/>
        <p:txBody>
          <a:bodyPr/>
          <a:lstStyle/>
          <a:p>
            <a:r>
              <a:rPr lang="en-US" smtClean="0"/>
              <a:t>Chapter 8  Notes</a:t>
            </a:r>
            <a:endParaRPr lang="en-US"/>
          </a:p>
        </p:txBody>
      </p:sp>
      <p:sp>
        <p:nvSpPr>
          <p:cNvPr id="4" name="Footer Placeholder 3"/>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55</a:t>
            </a:fld>
            <a:endParaRPr lang="en-US"/>
          </a:p>
        </p:txBody>
      </p:sp>
      <p:pic>
        <p:nvPicPr>
          <p:cNvPr id="1032" name="Picture 8"/>
          <p:cNvPicPr>
            <a:picLocks noChangeAspect="1" noChangeArrowheads="1"/>
          </p:cNvPicPr>
          <p:nvPr/>
        </p:nvPicPr>
        <p:blipFill>
          <a:blip r:embed="rId2" cstate="print"/>
          <a:srcRect/>
          <a:stretch>
            <a:fillRect/>
          </a:stretch>
        </p:blipFill>
        <p:spPr bwMode="auto">
          <a:xfrm>
            <a:off x="1828800" y="1524000"/>
            <a:ext cx="5537200" cy="4660900"/>
          </a:xfrm>
          <a:prstGeom prst="rect">
            <a:avLst/>
          </a:prstGeom>
          <a:noFill/>
          <a:ln w="9525">
            <a:noFill/>
            <a:miter lim="800000"/>
            <a:headEnd/>
            <a:tailEnd/>
          </a:ln>
          <a:effectLst>
            <a:outerShdw blurRad="482600" dist="38100" dir="2700000" sx="102000" sy="102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p:txBody>
          <a:bodyPr/>
          <a:lstStyle/>
          <a:p>
            <a:r>
              <a:rPr lang="en-US"/>
              <a:t>The Sign Matters</a:t>
            </a:r>
          </a:p>
        </p:txBody>
      </p:sp>
      <p:sp>
        <p:nvSpPr>
          <p:cNvPr id="79875" name="Rectangle 3"/>
          <p:cNvSpPr>
            <a:spLocks noGrp="1" noChangeArrowheads="1"/>
          </p:cNvSpPr>
          <p:nvPr>
            <p:ph idx="1"/>
          </p:nvPr>
        </p:nvSpPr>
        <p:spPr>
          <a:xfrm>
            <a:off x="3886200" y="1981200"/>
            <a:ext cx="4572000" cy="4114800"/>
          </a:xfrm>
        </p:spPr>
        <p:txBody>
          <a:bodyPr/>
          <a:lstStyle/>
          <a:p>
            <a:r>
              <a:rPr lang="en-US"/>
              <a:t>Use the hand rule again.</a:t>
            </a:r>
          </a:p>
          <a:p>
            <a:r>
              <a:rPr lang="en-US"/>
              <a:t>Thumb points along positive axis of rotation.</a:t>
            </a:r>
          </a:p>
          <a:p>
            <a:r>
              <a:rPr lang="en-US"/>
              <a:t>Fingers curl in direction of positive rotation.</a:t>
            </a:r>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4202BE0B-D08B-4DB4-9342-072476994BF0}" type="slidenum">
              <a:rPr lang="en-US"/>
              <a:pPr/>
              <a:t>56</a:t>
            </a:fld>
            <a:endParaRPr lang="en-US"/>
          </a:p>
        </p:txBody>
      </p:sp>
      <p:pic>
        <p:nvPicPr>
          <p:cNvPr id="79876" name="Picture 4" descr="C:\Documents and Settings\ian\My Documents\classes\2003\Spring\4330\Notes\More on Matrices\left_hand_rule.jpg"/>
          <p:cNvPicPr>
            <a:picLocks noChangeAspect="1" noChangeArrowheads="1"/>
          </p:cNvPicPr>
          <p:nvPr/>
        </p:nvPicPr>
        <p:blipFill>
          <a:blip r:embed="rId2" cstate="print"/>
          <a:srcRect/>
          <a:stretch>
            <a:fillRect/>
          </a:stretch>
        </p:blipFill>
        <p:spPr bwMode="auto">
          <a:xfrm>
            <a:off x="457200" y="1524000"/>
            <a:ext cx="2819399" cy="4564526"/>
          </a:xfrm>
          <a:prstGeom prst="rect">
            <a:avLst/>
          </a:prstGeom>
          <a:noFill/>
          <a:effectLst>
            <a:outerShdw blurRad="3302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r>
              <a:rPr lang="en-US"/>
              <a:t>The Order Matters</a:t>
            </a:r>
          </a:p>
        </p:txBody>
      </p:sp>
      <p:sp>
        <p:nvSpPr>
          <p:cNvPr id="77827" name="Rectangle 3"/>
          <p:cNvSpPr>
            <a:spLocks noGrp="1" noChangeArrowheads="1"/>
          </p:cNvSpPr>
          <p:nvPr>
            <p:ph idx="1"/>
          </p:nvPr>
        </p:nvSpPr>
        <p:spPr/>
        <p:txBody>
          <a:bodyPr/>
          <a:lstStyle/>
          <a:p>
            <a:r>
              <a:rPr lang="en-US" sz="2800" dirty="0"/>
              <a:t>Heading is first: it is relative to the </a:t>
            </a:r>
            <a:r>
              <a:rPr lang="en-US" sz="2800" dirty="0" smtClean="0"/>
              <a:t>upright frame </a:t>
            </a:r>
            <a:r>
              <a:rPr lang="en-US" sz="2800" dirty="0"/>
              <a:t>of reference – that is, vertical.</a:t>
            </a:r>
          </a:p>
          <a:p>
            <a:r>
              <a:rPr lang="en-US" sz="2800" dirty="0"/>
              <a:t>Pitch is next because it is relative to the horizon. But the </a:t>
            </a:r>
            <a:r>
              <a:rPr lang="en-US" sz="2800" i="1" dirty="0"/>
              <a:t>x</a:t>
            </a:r>
            <a:r>
              <a:rPr lang="en-US" sz="2800" dirty="0"/>
              <a:t>-axis may have been moved by the heading change. (Object </a:t>
            </a:r>
            <a:r>
              <a:rPr lang="en-US" sz="2800" i="1" dirty="0"/>
              <a:t>x</a:t>
            </a:r>
            <a:r>
              <a:rPr lang="en-US" sz="2800" dirty="0"/>
              <a:t> is no longer the same as </a:t>
            </a:r>
            <a:r>
              <a:rPr lang="en-US" sz="2800" dirty="0" smtClean="0"/>
              <a:t>upright </a:t>
            </a:r>
            <a:r>
              <a:rPr lang="en-US" sz="2800" i="1" dirty="0" smtClean="0"/>
              <a:t>x</a:t>
            </a:r>
            <a:r>
              <a:rPr lang="en-US" sz="2800" dirty="0"/>
              <a:t>.)</a:t>
            </a:r>
          </a:p>
          <a:p>
            <a:r>
              <a:rPr lang="en-US" sz="2800" dirty="0"/>
              <a:t>Bank is last. The </a:t>
            </a:r>
            <a:r>
              <a:rPr lang="en-US" sz="2800" i="1" dirty="0"/>
              <a:t>z</a:t>
            </a:r>
            <a:r>
              <a:rPr lang="en-US" sz="2800" dirty="0"/>
              <a:t>-axis may have been moved by the heading and pitch change. (Object </a:t>
            </a:r>
            <a:r>
              <a:rPr lang="en-US" sz="2800" i="1" dirty="0"/>
              <a:t>z</a:t>
            </a:r>
            <a:r>
              <a:rPr lang="en-US" sz="2800" dirty="0"/>
              <a:t> is no longer the same as </a:t>
            </a:r>
            <a:r>
              <a:rPr lang="en-US" sz="2800" dirty="0" smtClean="0"/>
              <a:t>upright </a:t>
            </a:r>
            <a:r>
              <a:rPr lang="en-US" sz="2800" i="1" dirty="0" smtClean="0"/>
              <a:t>z</a:t>
            </a:r>
            <a:r>
              <a:rPr lang="en-US" sz="2800" dirty="0"/>
              <a:t>.)</a:t>
            </a:r>
          </a:p>
          <a:p>
            <a:endParaRPr lang="en-US" sz="2800"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C4DD71E3-7A68-4744-8E85-6EDDEA4BEE55}" type="slidenum">
              <a:rPr lang="en-US"/>
              <a:pPr/>
              <a:t>57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in a Name?</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Heading-pitch-bank is often called </a:t>
            </a:r>
            <a:r>
              <a:rPr lang="en-US" i="1" dirty="0" smtClean="0"/>
              <a:t>yaw-pitch-roll</a:t>
            </a:r>
            <a:r>
              <a:rPr lang="en-US" dirty="0" smtClean="0"/>
              <a:t> (at the time of writing, the latter has a Wikipedia page but the former doesn’t)</a:t>
            </a:r>
          </a:p>
          <a:p>
            <a:r>
              <a:rPr lang="en-US" dirty="0" smtClean="0"/>
              <a:t>Heading is yaw, bank is roll.</a:t>
            </a:r>
          </a:p>
          <a:p>
            <a:r>
              <a:rPr lang="en-US" dirty="0" smtClean="0"/>
              <a:t>This came from the aerospace industry, where yaw in fact </a:t>
            </a:r>
            <a:r>
              <a:rPr lang="en-US" i="1" dirty="0" smtClean="0"/>
              <a:t>doesn’t</a:t>
            </a:r>
            <a:r>
              <a:rPr lang="en-US" dirty="0" smtClean="0"/>
              <a:t> mean heading the way we interpret it.</a:t>
            </a:r>
          </a:p>
          <a:p>
            <a:r>
              <a:rPr lang="en-US" dirty="0" smtClean="0"/>
              <a:t>Other less common terms are often used. </a:t>
            </a:r>
          </a:p>
          <a:p>
            <a:pPr lvl="1"/>
            <a:r>
              <a:rPr lang="en-US" i="1" dirty="0" smtClean="0"/>
              <a:t>Heading</a:t>
            </a:r>
            <a:r>
              <a:rPr lang="en-US" dirty="0" smtClean="0"/>
              <a:t> also goes by the name </a:t>
            </a:r>
            <a:r>
              <a:rPr lang="en-US" i="1" dirty="0" smtClean="0"/>
              <a:t>azimuth</a:t>
            </a:r>
            <a:r>
              <a:rPr lang="en-US" dirty="0" smtClean="0"/>
              <a:t>. </a:t>
            </a:r>
          </a:p>
          <a:p>
            <a:pPr lvl="1"/>
            <a:r>
              <a:rPr lang="en-US" i="1" dirty="0" smtClean="0"/>
              <a:t>Pitch</a:t>
            </a:r>
            <a:r>
              <a:rPr lang="en-US" dirty="0" smtClean="0"/>
              <a:t> is also called </a:t>
            </a:r>
            <a:r>
              <a:rPr lang="en-US" i="1" dirty="0" smtClean="0"/>
              <a:t>attitude</a:t>
            </a:r>
            <a:r>
              <a:rPr lang="en-US" dirty="0" smtClean="0"/>
              <a:t> or </a:t>
            </a:r>
            <a:r>
              <a:rPr lang="en-US" i="1" dirty="0" smtClean="0"/>
              <a:t>elevation</a:t>
            </a:r>
            <a:r>
              <a:rPr lang="en-US" dirty="0" smtClean="0"/>
              <a:t>. </a:t>
            </a:r>
          </a:p>
          <a:p>
            <a:pPr lvl="1"/>
            <a:r>
              <a:rPr lang="en-US" i="1" dirty="0" smtClean="0"/>
              <a:t>Bank</a:t>
            </a:r>
            <a:r>
              <a:rPr lang="en-US" dirty="0" smtClean="0"/>
              <a:t> is sometimes called </a:t>
            </a:r>
            <a:r>
              <a:rPr lang="en-US" i="1" dirty="0" smtClean="0"/>
              <a:t>tilt</a:t>
            </a:r>
            <a:r>
              <a:rPr lang="en-US" dirty="0" smtClean="0"/>
              <a:t>, or </a:t>
            </a:r>
            <a:r>
              <a:rPr lang="en-US" i="1" dirty="0" smtClean="0"/>
              <a:t>twist</a:t>
            </a:r>
            <a:r>
              <a:rPr lang="en-US" dirty="0" smtClean="0"/>
              <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58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 to</a:t>
            </a:r>
            <a:r>
              <a:rPr lang="en-US" i="1" dirty="0" smtClean="0"/>
              <a:t> </a:t>
            </a:r>
            <a:r>
              <a:rPr lang="en-US" dirty="0" smtClean="0"/>
              <a:t>Yaw-pitch-roll </a:t>
            </a:r>
            <a:endParaRPr lang="en-US" dirty="0"/>
          </a:p>
        </p:txBody>
      </p:sp>
      <p:sp>
        <p:nvSpPr>
          <p:cNvPr id="3" name="Content Placeholder 2"/>
          <p:cNvSpPr>
            <a:spLocks noGrp="1"/>
          </p:cNvSpPr>
          <p:nvPr>
            <p:ph idx="1"/>
          </p:nvPr>
        </p:nvSpPr>
        <p:spPr/>
        <p:txBody>
          <a:bodyPr/>
          <a:lstStyle/>
          <a:p>
            <a:r>
              <a:rPr lang="en-US" dirty="0" smtClean="0"/>
              <a:t>Perhaps more interesting is that fact that you will often hear these same three words listed in the opposite order: roll-pitch-yaw.</a:t>
            </a:r>
          </a:p>
          <a:p>
            <a:r>
              <a:rPr lang="en-US" dirty="0" smtClean="0"/>
              <a:t>As it turns out, there is a perfectly reasonable explanation for this backwards convention: it's the order that we actually do the rotations inside a computer!</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59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r>
              <a:rPr lang="en-US"/>
              <a:t>This is Important Because</a:t>
            </a:r>
          </a:p>
        </p:txBody>
      </p:sp>
      <p:sp>
        <p:nvSpPr>
          <p:cNvPr id="64515" name="Rectangle 3"/>
          <p:cNvSpPr>
            <a:spLocks noGrp="1" noChangeArrowheads="1"/>
          </p:cNvSpPr>
          <p:nvPr>
            <p:ph idx="1"/>
          </p:nvPr>
        </p:nvSpPr>
        <p:spPr>
          <a:xfrm>
            <a:off x="685800" y="1600200"/>
            <a:ext cx="7772400" cy="609600"/>
          </a:xfrm>
        </p:spPr>
        <p:txBody>
          <a:bodyPr/>
          <a:lstStyle/>
          <a:p>
            <a:pPr>
              <a:buNone/>
            </a:pPr>
            <a:r>
              <a:rPr lang="en-US" dirty="0"/>
              <a:t>Twisting an object changes its orientation.</a:t>
            </a:r>
          </a:p>
        </p:txBody>
      </p:sp>
      <p:sp>
        <p:nvSpPr>
          <p:cNvPr id="7" name="Date Placeholder 6"/>
          <p:cNvSpPr>
            <a:spLocks noGrp="1"/>
          </p:cNvSpPr>
          <p:nvPr>
            <p:ph type="dt" sz="half" idx="10"/>
          </p:nvPr>
        </p:nvSpPr>
        <p:spPr/>
        <p:txBody>
          <a:bodyPr/>
          <a:lstStyle/>
          <a:p>
            <a:r>
              <a:rPr lang="en-US" smtClean="0"/>
              <a:t>Chapter 8  Notes</a:t>
            </a:r>
            <a:endParaRPr lang="en-US"/>
          </a:p>
        </p:txBody>
      </p:sp>
      <p:sp>
        <p:nvSpPr>
          <p:cNvPr id="8" name="Footer Placeholder 7"/>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D16250AF-0CFD-4995-8F74-629379224384}" type="slidenum">
              <a:rPr lang="en-US"/>
              <a:pPr/>
              <a:t>6</a:t>
            </a:fld>
            <a:endParaRPr lang="en-US"/>
          </a:p>
        </p:txBody>
      </p:sp>
      <p:pic>
        <p:nvPicPr>
          <p:cNvPr id="2050" name="Picture 2" descr="c:\Users\ian\Desktop\figs_jpg\twist_object.jpg"/>
          <p:cNvPicPr>
            <a:picLocks noChangeAspect="1" noChangeArrowheads="1"/>
          </p:cNvPicPr>
          <p:nvPr/>
        </p:nvPicPr>
        <p:blipFill>
          <a:blip r:embed="rId2" cstate="print"/>
          <a:srcRect/>
          <a:stretch>
            <a:fillRect/>
          </a:stretch>
        </p:blipFill>
        <p:spPr bwMode="auto">
          <a:xfrm>
            <a:off x="1600200" y="2362200"/>
            <a:ext cx="5998258" cy="3703650"/>
          </a:xfrm>
          <a:prstGeom prst="rect">
            <a:avLst/>
          </a:prstGeom>
          <a:noFill/>
          <a:effectLst>
            <a:outerShdw blurRad="3302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Fixed-Axis System</a:t>
            </a:r>
            <a:endParaRPr lang="en-US" dirty="0"/>
          </a:p>
        </p:txBody>
      </p:sp>
      <p:sp>
        <p:nvSpPr>
          <p:cNvPr id="3" name="Content Placeholder 2"/>
          <p:cNvSpPr>
            <a:spLocks noGrp="1"/>
          </p:cNvSpPr>
          <p:nvPr>
            <p:ph idx="1"/>
          </p:nvPr>
        </p:nvSpPr>
        <p:spPr>
          <a:xfrm>
            <a:off x="457200" y="1600200"/>
            <a:ext cx="4267200" cy="4525963"/>
          </a:xfrm>
        </p:spPr>
        <p:txBody>
          <a:bodyPr>
            <a:normAutofit lnSpcReduction="10000"/>
          </a:bodyPr>
          <a:lstStyle/>
          <a:p>
            <a:r>
              <a:rPr lang="en-US" dirty="0" smtClean="0"/>
              <a:t>In an Euler angle system, the axes of rotation are the body axes, which change after each rotation. </a:t>
            </a:r>
          </a:p>
          <a:p>
            <a:r>
              <a:rPr lang="en-US" dirty="0" smtClean="0"/>
              <a:t>In a </a:t>
            </a:r>
            <a:r>
              <a:rPr lang="en-US" i="1" dirty="0" smtClean="0"/>
              <a:t>fixed-axis system</a:t>
            </a:r>
            <a:r>
              <a:rPr lang="en-US" dirty="0" smtClean="0"/>
              <a:t>, the axes of rotation are the upright space axes.</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60</a:t>
            </a:fld>
            <a:endParaRPr lang="en-US"/>
          </a:p>
        </p:txBody>
      </p:sp>
      <p:pic>
        <p:nvPicPr>
          <p:cNvPr id="1026" name="Picture 2" descr="C:\Users\ian\Desktop\figs_jpg\heading_vs_yaw.jpg"/>
          <p:cNvPicPr>
            <a:picLocks noChangeAspect="1" noChangeArrowheads="1"/>
          </p:cNvPicPr>
          <p:nvPr/>
        </p:nvPicPr>
        <p:blipFill>
          <a:blip r:embed="rId2" cstate="print"/>
          <a:srcRect/>
          <a:stretch>
            <a:fillRect/>
          </a:stretch>
        </p:blipFill>
        <p:spPr bwMode="auto">
          <a:xfrm>
            <a:off x="4724400" y="1676400"/>
            <a:ext cx="3989443" cy="3733800"/>
          </a:xfrm>
          <a:prstGeom prst="rect">
            <a:avLst/>
          </a:prstGeom>
          <a:noFill/>
          <a:effectLst>
            <a:outerShdw blurRad="2159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The fixed-axis system and the Euler angle system are equivalent, provided that you take the rotations in the opposite order. Let's say we have a heading (yaw) of </a:t>
            </a:r>
            <a:r>
              <a:rPr lang="en-US" i="1" dirty="0" smtClean="0"/>
              <a:t>h</a:t>
            </a:r>
            <a:r>
              <a:rPr lang="en-US" dirty="0" smtClean="0"/>
              <a:t> and a pitch of </a:t>
            </a:r>
            <a:r>
              <a:rPr lang="en-US" i="1" dirty="0" smtClean="0"/>
              <a:t>p</a:t>
            </a:r>
            <a:r>
              <a:rPr lang="en-US" dirty="0" smtClean="0"/>
              <a:t>. </a:t>
            </a:r>
          </a:p>
          <a:p>
            <a:r>
              <a:rPr lang="en-US" dirty="0" smtClean="0"/>
              <a:t>According to the Euler angle convention: </a:t>
            </a:r>
          </a:p>
          <a:p>
            <a:pPr lvl="1"/>
            <a:r>
              <a:rPr lang="en-US" dirty="0" smtClean="0"/>
              <a:t>We first do the heading and rotate about the object space </a:t>
            </a:r>
            <a:r>
              <a:rPr lang="en-US" i="1" dirty="0" smtClean="0"/>
              <a:t>y</a:t>
            </a:r>
            <a:r>
              <a:rPr lang="en-US" dirty="0" smtClean="0"/>
              <a:t>-axis by </a:t>
            </a:r>
            <a:r>
              <a:rPr lang="en-US" i="1" dirty="0" smtClean="0"/>
              <a:t>h</a:t>
            </a:r>
            <a:r>
              <a:rPr lang="en-US" dirty="0" smtClean="0"/>
              <a:t>. </a:t>
            </a:r>
          </a:p>
          <a:p>
            <a:pPr lvl="1"/>
            <a:r>
              <a:rPr lang="en-US" dirty="0" smtClean="0"/>
              <a:t>Then we rotate about the object space </a:t>
            </a:r>
            <a:r>
              <a:rPr lang="en-US" i="1" dirty="0" smtClean="0"/>
              <a:t>x</a:t>
            </a:r>
            <a:r>
              <a:rPr lang="en-US" dirty="0" smtClean="0"/>
              <a:t>-axis by </a:t>
            </a:r>
            <a:r>
              <a:rPr lang="en-US" i="1" dirty="0" smtClean="0"/>
              <a:t>p</a:t>
            </a:r>
            <a:r>
              <a:rPr lang="en-US" dirty="0" smtClean="0"/>
              <a:t>.  </a:t>
            </a:r>
          </a:p>
          <a:p>
            <a:r>
              <a:rPr lang="en-US" dirty="0" smtClean="0"/>
              <a:t>Using a fixed-axis scheme we get to this same ending orientation by doing the rotations in the opposite order. </a:t>
            </a:r>
          </a:p>
          <a:p>
            <a:pPr lvl="1"/>
            <a:r>
              <a:rPr lang="en-US" dirty="0" smtClean="0"/>
              <a:t>First, we do the pitch, rotating about the upright </a:t>
            </a:r>
            <a:r>
              <a:rPr lang="en-US" i="1" dirty="0" smtClean="0"/>
              <a:t>x</a:t>
            </a:r>
            <a:r>
              <a:rPr lang="en-US" dirty="0" smtClean="0"/>
              <a:t>-axis by </a:t>
            </a:r>
            <a:r>
              <a:rPr lang="en-US" i="1" dirty="0" smtClean="0"/>
              <a:t>p</a:t>
            </a:r>
            <a:r>
              <a:rPr lang="en-US" dirty="0" smtClean="0"/>
              <a:t>. </a:t>
            </a:r>
          </a:p>
          <a:p>
            <a:pPr lvl="1"/>
            <a:r>
              <a:rPr lang="en-US" dirty="0" smtClean="0"/>
              <a:t>Then, we perform the heading, rotating about the upright </a:t>
            </a:r>
            <a:r>
              <a:rPr lang="en-US" i="1" dirty="0" smtClean="0"/>
              <a:t>y</a:t>
            </a:r>
            <a:r>
              <a:rPr lang="en-US" dirty="0" smtClean="0"/>
              <a:t>-axis by </a:t>
            </a:r>
            <a:r>
              <a:rPr lang="en-US" i="1" dirty="0" smtClean="0"/>
              <a:t>h</a:t>
            </a:r>
            <a:r>
              <a:rPr lang="en-US" dirty="0" smtClean="0"/>
              <a:t>. </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61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Later</a:t>
            </a:r>
            <a:endParaRPr lang="en-US" dirty="0"/>
          </a:p>
        </p:txBody>
      </p:sp>
      <p:sp>
        <p:nvSpPr>
          <p:cNvPr id="3" name="Content Placeholder 2"/>
          <p:cNvSpPr>
            <a:spLocks noGrp="1"/>
          </p:cNvSpPr>
          <p:nvPr>
            <p:ph idx="1"/>
          </p:nvPr>
        </p:nvSpPr>
        <p:spPr/>
        <p:txBody>
          <a:bodyPr/>
          <a:lstStyle/>
          <a:p>
            <a:r>
              <a:rPr lang="en-US" dirty="0" smtClean="0"/>
              <a:t>Although we might visualize Euler angles, inside a computer when rotating vectors from upright space to object space, we will actually use a fixed-axis system.</a:t>
            </a:r>
          </a:p>
          <a:p>
            <a:r>
              <a:rPr lang="en-US" dirty="0" smtClean="0"/>
              <a:t>We'll discuss this in greater detail when we learn how to convert Euler angles to a rotation matrix.</a:t>
            </a:r>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62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p:txBody>
          <a:bodyPr/>
          <a:lstStyle/>
          <a:p>
            <a:r>
              <a:rPr lang="en-US"/>
              <a:t>Advantages of Euler Angles</a:t>
            </a:r>
          </a:p>
        </p:txBody>
      </p:sp>
      <p:sp>
        <p:nvSpPr>
          <p:cNvPr id="80899" name="Rectangle 3"/>
          <p:cNvSpPr>
            <a:spLocks noGrp="1" noChangeArrowheads="1"/>
          </p:cNvSpPr>
          <p:nvPr>
            <p:ph idx="1"/>
          </p:nvPr>
        </p:nvSpPr>
        <p:spPr/>
        <p:txBody>
          <a:bodyPr>
            <a:normAutofit fontScale="77500" lnSpcReduction="20000"/>
          </a:bodyPr>
          <a:lstStyle/>
          <a:p>
            <a:r>
              <a:rPr lang="en-US" dirty="0"/>
              <a:t>Easy for humans to use. Really the only option if you want to enter an orientation by hand</a:t>
            </a:r>
            <a:r>
              <a:rPr lang="en-US" dirty="0" smtClean="0"/>
              <a:t>.</a:t>
            </a:r>
            <a:endParaRPr lang="en-US" dirty="0"/>
          </a:p>
          <a:p>
            <a:r>
              <a:rPr lang="en-US" dirty="0"/>
              <a:t>Minimal space – 3 numbers per orientation</a:t>
            </a:r>
            <a:r>
              <a:rPr lang="en-US" dirty="0" smtClean="0"/>
              <a:t>. Bottom line: if you need to store a lot of 3D rotational data in as little memory as possible, as is very common when handling animation data, Euler angles (or exponential map format – to be discussed later) are the best choices.</a:t>
            </a:r>
          </a:p>
          <a:p>
            <a:r>
              <a:rPr lang="en-US" dirty="0" smtClean="0"/>
              <a:t>Another reason to choose Euler angles when you need to save space is that the numbers you are storing are more easily compressed.</a:t>
            </a:r>
            <a:endParaRPr lang="en-US" dirty="0"/>
          </a:p>
          <a:p>
            <a:r>
              <a:rPr lang="en-US" dirty="0"/>
              <a:t>Every set of 3 numbers makes sense – unlike matrices and </a:t>
            </a:r>
            <a:r>
              <a:rPr lang="en-US" dirty="0" err="1"/>
              <a:t>quaternions</a:t>
            </a:r>
            <a:r>
              <a:rPr lang="en-US" dirty="0"/>
              <a:t>.</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8128DDB4-F962-4007-B5E5-A3D447F607A4}" type="slidenum">
              <a:rPr lang="en-US"/>
              <a:pPr/>
              <a:t>63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r>
              <a:rPr lang="en-US"/>
              <a:t>Disadvantages of Euler Angles</a:t>
            </a:r>
          </a:p>
        </p:txBody>
      </p:sp>
      <p:sp>
        <p:nvSpPr>
          <p:cNvPr id="84995" name="Rectangle 3"/>
          <p:cNvSpPr>
            <a:spLocks noGrp="1" noChangeArrowheads="1"/>
          </p:cNvSpPr>
          <p:nvPr>
            <p:ph idx="1"/>
          </p:nvPr>
        </p:nvSpPr>
        <p:spPr/>
        <p:txBody>
          <a:bodyPr/>
          <a:lstStyle/>
          <a:p>
            <a:r>
              <a:rPr lang="en-US"/>
              <a:t>Aliasing </a:t>
            </a:r>
          </a:p>
          <a:p>
            <a:r>
              <a:rPr lang="en-US"/>
              <a:t>Gimbal (or gymbal) lock</a:t>
            </a:r>
          </a:p>
          <a:p>
            <a:r>
              <a:rPr lang="en-US"/>
              <a:t>Interpolation problems</a:t>
            </a:r>
          </a:p>
          <a:p>
            <a:endParaRPr lang="en-US"/>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57DD26F6-ABAE-47E1-B162-5571A5D652D1}" type="slidenum">
              <a:rPr lang="en-US"/>
              <a:pPr/>
              <a:t>64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t>Aliasing</a:t>
            </a:r>
          </a:p>
        </p:txBody>
      </p:sp>
      <p:sp>
        <p:nvSpPr>
          <p:cNvPr id="81923" name="Rectangle 3"/>
          <p:cNvSpPr>
            <a:spLocks noGrp="1" noChangeArrowheads="1"/>
          </p:cNvSpPr>
          <p:nvPr>
            <p:ph idx="1"/>
          </p:nvPr>
        </p:nvSpPr>
        <p:spPr/>
        <p:txBody>
          <a:bodyPr/>
          <a:lstStyle/>
          <a:p>
            <a:pPr>
              <a:lnSpc>
                <a:spcPct val="90000"/>
              </a:lnSpc>
            </a:pPr>
            <a:r>
              <a:rPr lang="en-US"/>
              <a:t>There are many ways to represent a single orientation, eg. Pitch down 135</a:t>
            </a:r>
            <a:r>
              <a:rPr lang="en-US">
                <a:sym typeface="Symbol" pitchFamily="18" charset="2"/>
              </a:rPr>
              <a:t> is the same as heading 180, pitch down 45, then bank 180.</a:t>
            </a:r>
          </a:p>
          <a:p>
            <a:pPr>
              <a:lnSpc>
                <a:spcPct val="90000"/>
              </a:lnSpc>
            </a:pPr>
            <a:r>
              <a:rPr lang="en-US">
                <a:sym typeface="Symbol" pitchFamily="18" charset="2"/>
              </a:rPr>
              <a:t>This is called the </a:t>
            </a:r>
            <a:r>
              <a:rPr lang="en-US" i="1">
                <a:sym typeface="Symbol" pitchFamily="18" charset="2"/>
              </a:rPr>
              <a:t>aliasing</a:t>
            </a:r>
            <a:r>
              <a:rPr lang="en-US">
                <a:sym typeface="Symbol" pitchFamily="18" charset="2"/>
              </a:rPr>
              <a:t> problem.</a:t>
            </a:r>
          </a:p>
          <a:p>
            <a:pPr>
              <a:lnSpc>
                <a:spcPct val="90000"/>
              </a:lnSpc>
            </a:pPr>
            <a:r>
              <a:rPr lang="en-US">
                <a:sym typeface="Symbol" pitchFamily="18" charset="2"/>
              </a:rPr>
              <a:t>Makes it hard to convert orientations from object to world space, eg. “Am I facing East?”</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C6698C52-014E-45AF-A442-20EBE749631A}" type="slidenum">
              <a:rPr lang="en-US"/>
              <a:pPr/>
              <a:t>65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r>
              <a:rPr lang="en-US"/>
              <a:t>Canonical Euler Angles</a:t>
            </a:r>
          </a:p>
        </p:txBody>
      </p:sp>
      <p:sp>
        <p:nvSpPr>
          <p:cNvPr id="82947" name="Rectangle 3"/>
          <p:cNvSpPr>
            <a:spLocks noGrp="1" noChangeArrowheads="1"/>
          </p:cNvSpPr>
          <p:nvPr>
            <p:ph idx="1"/>
          </p:nvPr>
        </p:nvSpPr>
        <p:spPr/>
        <p:txBody>
          <a:bodyPr/>
          <a:lstStyle/>
          <a:p>
            <a:r>
              <a:rPr lang="en-US"/>
              <a:t>Limit heading (</a:t>
            </a:r>
            <a:r>
              <a:rPr lang="en-US" i="1"/>
              <a:t>y</a:t>
            </a:r>
            <a:r>
              <a:rPr lang="en-US"/>
              <a:t>) to </a:t>
            </a:r>
            <a:r>
              <a:rPr lang="en-US">
                <a:sym typeface="Symbol" pitchFamily="18" charset="2"/>
              </a:rPr>
              <a:t>180</a:t>
            </a:r>
          </a:p>
          <a:p>
            <a:r>
              <a:rPr lang="en-US"/>
              <a:t>Limit pitch (</a:t>
            </a:r>
            <a:r>
              <a:rPr lang="en-US" i="1"/>
              <a:t>x</a:t>
            </a:r>
            <a:r>
              <a:rPr lang="en-US"/>
              <a:t>) to </a:t>
            </a:r>
            <a:r>
              <a:rPr lang="en-US">
                <a:sym typeface="Symbol" pitchFamily="18" charset="2"/>
              </a:rPr>
              <a:t>90 </a:t>
            </a:r>
          </a:p>
          <a:p>
            <a:r>
              <a:rPr lang="en-US"/>
              <a:t>Limit bank (</a:t>
            </a:r>
            <a:r>
              <a:rPr lang="en-US" i="1"/>
              <a:t>z</a:t>
            </a:r>
            <a:r>
              <a:rPr lang="en-US"/>
              <a:t>) to </a:t>
            </a:r>
            <a:r>
              <a:rPr lang="en-US">
                <a:sym typeface="Symbol" pitchFamily="18" charset="2"/>
              </a:rPr>
              <a:t>180</a:t>
            </a:r>
          </a:p>
          <a:p>
            <a:r>
              <a:rPr lang="en-US">
                <a:sym typeface="Symbol" pitchFamily="18" charset="2"/>
              </a:rPr>
              <a:t>Now each orientation has a unique canonical Euler angle.</a:t>
            </a:r>
          </a:p>
          <a:p>
            <a:r>
              <a:rPr lang="en-US">
                <a:sym typeface="Symbol" pitchFamily="18" charset="2"/>
              </a:rPr>
              <a:t>Except for one more irritating thing.</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34F4B095-2DCB-4574-89DB-1B96090A101B}" type="slidenum">
              <a:rPr lang="en-US"/>
              <a:pPr/>
              <a:t>66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p:txBody>
          <a:bodyPr/>
          <a:lstStyle/>
          <a:p>
            <a:r>
              <a:rPr lang="en-US" dirty="0" err="1"/>
              <a:t>Gimbal</a:t>
            </a:r>
            <a:r>
              <a:rPr lang="en-US" dirty="0"/>
              <a:t> Lock</a:t>
            </a:r>
          </a:p>
        </p:txBody>
      </p:sp>
      <p:sp>
        <p:nvSpPr>
          <p:cNvPr id="83971" name="Rectangle 3"/>
          <p:cNvSpPr>
            <a:spLocks noGrp="1" noChangeArrowheads="1"/>
          </p:cNvSpPr>
          <p:nvPr>
            <p:ph idx="1"/>
          </p:nvPr>
        </p:nvSpPr>
        <p:spPr/>
        <p:txBody>
          <a:bodyPr>
            <a:normAutofit/>
          </a:bodyPr>
          <a:lstStyle/>
          <a:p>
            <a:pPr>
              <a:lnSpc>
                <a:spcPct val="90000"/>
              </a:lnSpc>
            </a:pPr>
            <a:r>
              <a:rPr lang="en-US" dirty="0"/>
              <a:t>Change heading (</a:t>
            </a:r>
            <a:r>
              <a:rPr lang="en-US" i="1" dirty="0"/>
              <a:t>y</a:t>
            </a:r>
            <a:r>
              <a:rPr lang="en-US" dirty="0"/>
              <a:t> axis) by </a:t>
            </a:r>
            <a:r>
              <a:rPr lang="en-US" dirty="0">
                <a:sym typeface="Symbol" pitchFamily="18" charset="2"/>
              </a:rPr>
              <a:t>45</a:t>
            </a:r>
          </a:p>
          <a:p>
            <a:pPr>
              <a:lnSpc>
                <a:spcPct val="90000"/>
              </a:lnSpc>
            </a:pPr>
            <a:r>
              <a:rPr lang="en-US" dirty="0">
                <a:sym typeface="Symbol" pitchFamily="18" charset="2"/>
              </a:rPr>
              <a:t>Pitch down 90</a:t>
            </a:r>
          </a:p>
          <a:p>
            <a:pPr>
              <a:lnSpc>
                <a:spcPct val="90000"/>
              </a:lnSpc>
            </a:pPr>
            <a:r>
              <a:rPr lang="en-US" dirty="0">
                <a:sym typeface="Symbol" pitchFamily="18" charset="2"/>
              </a:rPr>
              <a:t>Now if you bank, your object space </a:t>
            </a:r>
            <a:r>
              <a:rPr lang="en-US" i="1" dirty="0">
                <a:sym typeface="Symbol" pitchFamily="18" charset="2"/>
              </a:rPr>
              <a:t>z</a:t>
            </a:r>
            <a:r>
              <a:rPr lang="en-US" dirty="0">
                <a:sym typeface="Symbol" pitchFamily="18" charset="2"/>
              </a:rPr>
              <a:t> axis is pointing in world space where your object space </a:t>
            </a:r>
            <a:r>
              <a:rPr lang="en-US" i="1" dirty="0">
                <a:sym typeface="Symbol" pitchFamily="18" charset="2"/>
              </a:rPr>
              <a:t>y</a:t>
            </a:r>
            <a:r>
              <a:rPr lang="en-US" dirty="0">
                <a:sym typeface="Symbol" pitchFamily="18" charset="2"/>
              </a:rPr>
              <a:t> axis was before you started your rotations. So any rotation about </a:t>
            </a:r>
            <a:r>
              <a:rPr lang="en-US" i="1" dirty="0">
                <a:sym typeface="Symbol" pitchFamily="18" charset="2"/>
              </a:rPr>
              <a:t>z</a:t>
            </a:r>
            <a:r>
              <a:rPr lang="en-US" dirty="0">
                <a:sym typeface="Symbol" pitchFamily="18" charset="2"/>
              </a:rPr>
              <a:t> could have been done as a heading change</a:t>
            </a:r>
            <a:r>
              <a:rPr lang="en-US" dirty="0" smtClean="0">
                <a:sym typeface="Symbol" pitchFamily="18" charset="2"/>
              </a:rPr>
              <a:t>.</a:t>
            </a:r>
            <a:endParaRPr lang="en-US" dirty="0">
              <a:sym typeface="Symbol" pitchFamily="18" charset="2"/>
            </a:endParaRP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F2FAD0F6-C21A-4ED2-AC60-6ABEF843BE0D}" type="slidenum">
              <a:rPr lang="en-US"/>
              <a:pPr/>
              <a:t>67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ym typeface="Symbol" pitchFamily="18" charset="2"/>
              </a:rPr>
              <a:t>Canonical Euler Angles</a:t>
            </a:r>
            <a:endParaRPr lang="en-US" dirty="0"/>
          </a:p>
        </p:txBody>
      </p:sp>
      <p:sp>
        <p:nvSpPr>
          <p:cNvPr id="3" name="Content Placeholder 2"/>
          <p:cNvSpPr>
            <a:spLocks noGrp="1"/>
          </p:cNvSpPr>
          <p:nvPr>
            <p:ph idx="1"/>
          </p:nvPr>
        </p:nvSpPr>
        <p:spPr/>
        <p:txBody>
          <a:bodyPr/>
          <a:lstStyle/>
          <a:p>
            <a:pPr marL="0" indent="0">
              <a:buNone/>
            </a:pPr>
            <a:r>
              <a:rPr lang="en-US" dirty="0" smtClean="0">
                <a:sym typeface="Symbol" pitchFamily="18" charset="2"/>
              </a:rPr>
              <a:t>Fix this (i.e. make canonical Euler angles unique) by insisting that if pitch is 90, then bank must be zero. Put the bank rotation in the heading instead.</a:t>
            </a:r>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68</a:t>
            </a:fld>
            <a:endParaRPr lang="en-US"/>
          </a:p>
        </p:txBody>
      </p:sp>
      <p:pic>
        <p:nvPicPr>
          <p:cNvPr id="2050" name="Picture 2"/>
          <p:cNvPicPr>
            <a:picLocks noChangeAspect="1" noChangeArrowheads="1"/>
          </p:cNvPicPr>
          <p:nvPr/>
        </p:nvPicPr>
        <p:blipFill>
          <a:blip r:embed="rId2" cstate="print"/>
          <a:srcRect/>
          <a:stretch>
            <a:fillRect/>
          </a:stretch>
        </p:blipFill>
        <p:spPr bwMode="auto">
          <a:xfrm>
            <a:off x="2895600" y="3886200"/>
            <a:ext cx="3429000" cy="18288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Hint for Programmers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When writing C++ that accepts Euler angle arguments, it's usually best to ensure that they work given Euler angles in any range. </a:t>
            </a:r>
          </a:p>
          <a:p>
            <a:r>
              <a:rPr lang="en-US" dirty="0" smtClean="0"/>
              <a:t>Luckily this is usually pretty easy, and frequently just automatically works without taking any extra precaution, especially if the angles are fed into trig functions.</a:t>
            </a:r>
          </a:p>
          <a:p>
            <a:r>
              <a:rPr lang="en-US" dirty="0" smtClean="0"/>
              <a:t>However, when writing code that computes or returns Euler angles, it's a good practice to try to return the canonical Euler angle triple.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69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p:nvPr>
        </p:nvSpPr>
        <p:spPr/>
        <p:txBody>
          <a:bodyPr/>
          <a:lstStyle/>
          <a:p>
            <a:r>
              <a:rPr lang="en-US"/>
              <a:t>Some People Get Confused</a:t>
            </a:r>
          </a:p>
        </p:txBody>
      </p:sp>
      <p:sp>
        <p:nvSpPr>
          <p:cNvPr id="65539" name="Rectangle 3"/>
          <p:cNvSpPr>
            <a:spLocks noGrp="1" noChangeArrowheads="1"/>
          </p:cNvSpPr>
          <p:nvPr>
            <p:ph idx="1"/>
          </p:nvPr>
        </p:nvSpPr>
        <p:spPr/>
        <p:txBody>
          <a:bodyPr/>
          <a:lstStyle/>
          <a:p>
            <a:r>
              <a:rPr lang="en-US" dirty="0"/>
              <a:t>Because you can specify a direction using two angles (polar coordinates)</a:t>
            </a:r>
          </a:p>
          <a:p>
            <a:r>
              <a:rPr lang="en-US" dirty="0"/>
              <a:t>Specifying an orientation requires 3 angles.</a:t>
            </a:r>
          </a:p>
          <a:p>
            <a:r>
              <a:rPr lang="en-US" dirty="0"/>
              <a:t>Or at least 3 numbers whichever way you represent it.</a:t>
            </a:r>
          </a:p>
          <a:p>
            <a:r>
              <a:rPr lang="en-US" dirty="0" smtClean="0"/>
              <a:t>To add to the confusion, there </a:t>
            </a:r>
            <a:r>
              <a:rPr lang="en-US" dirty="0"/>
              <a:t>are 3 popular ways to represent orientation.</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4CBA57A2-DA0C-43A0-ABA4-EFEFC4B9AEDE}" type="slidenum">
              <a:rPr lang="en-US"/>
              <a:pPr/>
              <a:t>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on </a:t>
            </a:r>
            <a:r>
              <a:rPr lang="en-US" dirty="0" err="1" smtClean="0"/>
              <a:t>Gimbal</a:t>
            </a:r>
            <a:r>
              <a:rPr lang="en-US" dirty="0" smtClean="0"/>
              <a:t> Lock</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It is a common misconception that, because of </a:t>
            </a:r>
            <a:r>
              <a:rPr lang="en-US" dirty="0" err="1" smtClean="0"/>
              <a:t>Gimbal</a:t>
            </a:r>
            <a:r>
              <a:rPr lang="en-US" dirty="0" smtClean="0"/>
              <a:t> lock, certain orientations cannot be described using Euler  angles.</a:t>
            </a:r>
          </a:p>
          <a:p>
            <a:r>
              <a:rPr lang="en-US" dirty="0" smtClean="0"/>
              <a:t>Actually, for the purposes of describing an orientation, aliasing doesn't pose any problems. </a:t>
            </a:r>
          </a:p>
          <a:p>
            <a:r>
              <a:rPr lang="en-US" dirty="0" smtClean="0"/>
              <a:t>To be clear, any orientation in 3D can be described using Euler angles, and that representation is unique within the canonical set. </a:t>
            </a:r>
          </a:p>
          <a:p>
            <a:r>
              <a:rPr lang="en-US" dirty="0" smtClean="0"/>
              <a:t>Also, as we mentioned earlier, there is no such thing as an invalid set of Euler angles. Even if the angles are outside the usual range, we can always agree what orientation is described by the Euler angles.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70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Aliasing and </a:t>
            </a:r>
            <a:r>
              <a:rPr lang="en-US" dirty="0" err="1" smtClean="0"/>
              <a:t>Gimbal</a:t>
            </a:r>
            <a:r>
              <a:rPr lang="en-US" dirty="0" smtClean="0"/>
              <a:t> Lock</a:t>
            </a:r>
            <a:endParaRPr lang="en-US" dirty="0"/>
          </a:p>
        </p:txBody>
      </p:sp>
      <p:sp>
        <p:nvSpPr>
          <p:cNvPr id="3" name="Content Placeholder 2"/>
          <p:cNvSpPr>
            <a:spLocks noGrp="1"/>
          </p:cNvSpPr>
          <p:nvPr>
            <p:ph idx="1"/>
          </p:nvPr>
        </p:nvSpPr>
        <p:spPr/>
        <p:txBody>
          <a:bodyPr>
            <a:normAutofit fontScale="92500"/>
          </a:bodyPr>
          <a:lstStyle/>
          <a:p>
            <a:r>
              <a:rPr lang="en-US" dirty="0" smtClean="0"/>
              <a:t>What's the fuss about aliasing and </a:t>
            </a:r>
            <a:r>
              <a:rPr lang="en-US" dirty="0" err="1" smtClean="0"/>
              <a:t>Gimbal</a:t>
            </a:r>
            <a:r>
              <a:rPr lang="en-US" dirty="0" smtClean="0"/>
              <a:t> lock? </a:t>
            </a:r>
          </a:p>
          <a:p>
            <a:r>
              <a:rPr lang="en-US" dirty="0" smtClean="0"/>
              <a:t>Let's say we wish to interpolate between two orientations </a:t>
            </a:r>
            <a:r>
              <a:rPr lang="en-US" b="1" dirty="0" smtClean="0"/>
              <a:t>R</a:t>
            </a:r>
            <a:r>
              <a:rPr lang="en-US" baseline="-25000" dirty="0" smtClean="0"/>
              <a:t>0</a:t>
            </a:r>
            <a:r>
              <a:rPr lang="en-US" dirty="0" smtClean="0"/>
              <a:t> and </a:t>
            </a:r>
            <a:r>
              <a:rPr lang="en-US" b="1" dirty="0" smtClean="0"/>
              <a:t>R</a:t>
            </a:r>
            <a:r>
              <a:rPr lang="en-US" baseline="-25000" dirty="0" smtClean="0"/>
              <a:t>1</a:t>
            </a:r>
            <a:r>
              <a:rPr lang="en-US" dirty="0" smtClean="0"/>
              <a:t>. </a:t>
            </a:r>
          </a:p>
          <a:p>
            <a:r>
              <a:rPr lang="en-US" dirty="0" smtClean="0"/>
              <a:t>That is, for a given parameter </a:t>
            </a:r>
            <a:r>
              <a:rPr lang="en-US" i="1" dirty="0" smtClean="0"/>
              <a:t>t</a:t>
            </a:r>
            <a:r>
              <a:rPr lang="en-US" dirty="0" smtClean="0"/>
              <a:t>, 0 ≤ </a:t>
            </a:r>
            <a:r>
              <a:rPr lang="en-US" i="1" dirty="0" smtClean="0"/>
              <a:t>t</a:t>
            </a:r>
            <a:r>
              <a:rPr lang="en-US" dirty="0" smtClean="0"/>
              <a:t> ≤ 1, we wish to compute an intermediate orientation </a:t>
            </a:r>
            <a:r>
              <a:rPr lang="en-US" b="1" dirty="0" smtClean="0"/>
              <a:t>R</a:t>
            </a:r>
            <a:r>
              <a:rPr lang="en-US" dirty="0" smtClean="0"/>
              <a:t>(</a:t>
            </a:r>
            <a:r>
              <a:rPr lang="en-US" i="1" dirty="0" smtClean="0"/>
              <a:t>t</a:t>
            </a:r>
            <a:r>
              <a:rPr lang="en-US" dirty="0" smtClean="0"/>
              <a:t>) that interpolates smoothly from </a:t>
            </a:r>
            <a:r>
              <a:rPr lang="en-US" b="1" dirty="0" smtClean="0"/>
              <a:t>R</a:t>
            </a:r>
            <a:r>
              <a:rPr lang="en-US" baseline="-25000" dirty="0" smtClean="0"/>
              <a:t>0</a:t>
            </a:r>
            <a:r>
              <a:rPr lang="en-US" dirty="0" smtClean="0"/>
              <a:t> to </a:t>
            </a:r>
            <a:r>
              <a:rPr lang="en-US" b="1" dirty="0" smtClean="0"/>
              <a:t>R</a:t>
            </a:r>
            <a:r>
              <a:rPr lang="en-US" baseline="-25000" dirty="0" smtClean="0"/>
              <a:t>1 </a:t>
            </a:r>
            <a:r>
              <a:rPr lang="en-US" dirty="0" smtClean="0"/>
              <a:t>as </a:t>
            </a:r>
            <a:r>
              <a:rPr lang="en-US" i="1" dirty="0" smtClean="0"/>
              <a:t>t</a:t>
            </a:r>
            <a:r>
              <a:rPr lang="en-US" dirty="0" smtClean="0"/>
              <a:t> varies from 0 to 1.</a:t>
            </a:r>
          </a:p>
          <a:p>
            <a:r>
              <a:rPr lang="en-US" dirty="0" smtClean="0"/>
              <a:t>This is extremely useful for character animation and camera control, for example.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71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r>
              <a:rPr lang="en-US" dirty="0" smtClean="0"/>
              <a:t>The Dangers of </a:t>
            </a:r>
            <a:r>
              <a:rPr lang="en-US" dirty="0" err="1" smtClean="0"/>
              <a:t>Lerping</a:t>
            </a:r>
            <a:endParaRPr lang="en-US" dirty="0"/>
          </a:p>
        </p:txBody>
      </p:sp>
      <p:sp>
        <p:nvSpPr>
          <p:cNvPr id="86019" name="Rectangle 3"/>
          <p:cNvSpPr>
            <a:spLocks noGrp="1" noChangeArrowheads="1"/>
          </p:cNvSpPr>
          <p:nvPr>
            <p:ph idx="1"/>
          </p:nvPr>
        </p:nvSpPr>
        <p:spPr/>
        <p:txBody>
          <a:bodyPr/>
          <a:lstStyle/>
          <a:p>
            <a:pPr marL="0" indent="0">
              <a:buNone/>
            </a:pPr>
            <a:r>
              <a:rPr lang="en-US" dirty="0" smtClean="0"/>
              <a:t>The naive approach to this problem is to apply the standard linear interpolation formula (</a:t>
            </a:r>
            <a:r>
              <a:rPr lang="en-US" i="1" dirty="0" smtClean="0"/>
              <a:t>lerp</a:t>
            </a:r>
            <a:r>
              <a:rPr lang="en-US" dirty="0" smtClean="0"/>
              <a:t> for short) to each of the three angles independently.</a:t>
            </a:r>
            <a:endParaRPr lang="en-US" dirty="0">
              <a:sym typeface="Symbol" pitchFamily="18" charset="2"/>
            </a:endParaRPr>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5271E721-4AE0-46CB-A2A2-0698C91A18FF}" type="slidenum">
              <a:rPr lang="en-US"/>
              <a:pPr/>
              <a:t>72</a:t>
            </a:fld>
            <a:endParaRPr lang="en-US"/>
          </a:p>
        </p:txBody>
      </p:sp>
      <p:pic>
        <p:nvPicPr>
          <p:cNvPr id="3074" name="Picture 2"/>
          <p:cNvPicPr>
            <a:picLocks noChangeAspect="1" noChangeArrowheads="1"/>
          </p:cNvPicPr>
          <p:nvPr/>
        </p:nvPicPr>
        <p:blipFill>
          <a:blip r:embed="rId2" cstate="print"/>
          <a:srcRect/>
          <a:stretch>
            <a:fillRect/>
          </a:stretch>
        </p:blipFill>
        <p:spPr bwMode="auto">
          <a:xfrm>
            <a:off x="3200400" y="3886200"/>
            <a:ext cx="2794000" cy="12319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p:txBody>
          <a:bodyPr/>
          <a:lstStyle/>
          <a:p>
            <a:r>
              <a:rPr lang="en-US"/>
              <a:t>Problems</a:t>
            </a:r>
          </a:p>
        </p:txBody>
      </p:sp>
      <p:sp>
        <p:nvSpPr>
          <p:cNvPr id="90115" name="Rectangle 3"/>
          <p:cNvSpPr>
            <a:spLocks noGrp="1" noChangeArrowheads="1"/>
          </p:cNvSpPr>
          <p:nvPr>
            <p:ph idx="1"/>
          </p:nvPr>
        </p:nvSpPr>
        <p:spPr>
          <a:xfrm>
            <a:off x="457200" y="1600200"/>
            <a:ext cx="4419600" cy="4525963"/>
          </a:xfrm>
        </p:spPr>
        <p:txBody>
          <a:bodyPr/>
          <a:lstStyle/>
          <a:p>
            <a:r>
              <a:rPr lang="en-US" dirty="0"/>
              <a:t>Not good with non-canonical angles.</a:t>
            </a:r>
          </a:p>
          <a:p>
            <a:r>
              <a:rPr lang="en-US" dirty="0"/>
              <a:t>For example, to interpolate from </a:t>
            </a:r>
            <a:r>
              <a:rPr lang="en-US" dirty="0">
                <a:sym typeface="Symbol" pitchFamily="18" charset="2"/>
              </a:rPr>
              <a:t>720</a:t>
            </a:r>
            <a:r>
              <a:rPr lang="en-US" dirty="0"/>
              <a:t> </a:t>
            </a:r>
            <a:r>
              <a:rPr lang="en-US" dirty="0">
                <a:sym typeface="Symbol" pitchFamily="18" charset="2"/>
              </a:rPr>
              <a:t>to </a:t>
            </a:r>
            <a:r>
              <a:rPr lang="en-US" dirty="0"/>
              <a:t>45</a:t>
            </a:r>
            <a:r>
              <a:rPr lang="en-US" dirty="0">
                <a:sym typeface="Symbol" pitchFamily="18" charset="2"/>
              </a:rPr>
              <a:t> in 1 increments would mean turning around twice.</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1F8A5B56-2FDD-42FB-9A38-F68A987B5EE7}" type="slidenum">
              <a:rPr lang="en-US"/>
              <a:pPr/>
              <a:t>73</a:t>
            </a:fld>
            <a:endParaRPr lang="en-US"/>
          </a:p>
        </p:txBody>
      </p:sp>
      <p:pic>
        <p:nvPicPr>
          <p:cNvPr id="4098" name="Picture 2" descr="C:\Users\ian\Desktop\figs_jpg\euler_angle_interpolation_problem_1.jpg"/>
          <p:cNvPicPr>
            <a:picLocks noChangeAspect="1" noChangeArrowheads="1"/>
          </p:cNvPicPr>
          <p:nvPr/>
        </p:nvPicPr>
        <p:blipFill>
          <a:blip r:embed="rId2" cstate="print"/>
          <a:srcRect/>
          <a:stretch>
            <a:fillRect/>
          </a:stretch>
        </p:blipFill>
        <p:spPr bwMode="auto">
          <a:xfrm>
            <a:off x="5181600" y="1905000"/>
            <a:ext cx="3356761" cy="335280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p:txBody>
          <a:bodyPr>
            <a:normAutofit fontScale="90000"/>
          </a:bodyPr>
          <a:lstStyle/>
          <a:p>
            <a:r>
              <a:rPr lang="en-US" dirty="0" smtClean="0"/>
              <a:t>What About Canonical </a:t>
            </a:r>
            <a:r>
              <a:rPr lang="en-US" dirty="0"/>
              <a:t>Euler </a:t>
            </a:r>
            <a:r>
              <a:rPr lang="en-US" dirty="0" smtClean="0"/>
              <a:t>Angles?</a:t>
            </a:r>
            <a:endParaRPr lang="en-US" dirty="0"/>
          </a:p>
        </p:txBody>
      </p:sp>
      <p:sp>
        <p:nvSpPr>
          <p:cNvPr id="88067" name="Rectangle 3"/>
          <p:cNvSpPr>
            <a:spLocks noGrp="1" noChangeArrowheads="1"/>
          </p:cNvSpPr>
          <p:nvPr>
            <p:ph idx="1"/>
          </p:nvPr>
        </p:nvSpPr>
        <p:spPr>
          <a:xfrm>
            <a:off x="457200" y="1600200"/>
            <a:ext cx="4114800" cy="4525963"/>
          </a:xfrm>
        </p:spPr>
        <p:txBody>
          <a:bodyPr/>
          <a:lstStyle/>
          <a:p>
            <a:r>
              <a:rPr lang="en-US" dirty="0" smtClean="0"/>
              <a:t>This can even happen with canonical Euler angles, for </a:t>
            </a:r>
            <a:r>
              <a:rPr lang="en-US" dirty="0"/>
              <a:t>example, </a:t>
            </a:r>
            <a:r>
              <a:rPr lang="en-US" dirty="0" smtClean="0"/>
              <a:t>from  –</a:t>
            </a:r>
            <a:r>
              <a:rPr lang="en-US" dirty="0" smtClean="0">
                <a:sym typeface="Symbol" pitchFamily="18" charset="2"/>
              </a:rPr>
              <a:t>170 to </a:t>
            </a:r>
            <a:r>
              <a:rPr lang="en-US" dirty="0" smtClean="0"/>
              <a:t>170</a:t>
            </a:r>
            <a:r>
              <a:rPr lang="en-US" dirty="0">
                <a:sym typeface="Symbol" pitchFamily="18" charset="2"/>
              </a:rPr>
              <a:t>.</a:t>
            </a:r>
          </a:p>
          <a:p>
            <a:r>
              <a:rPr lang="en-US" dirty="0">
                <a:sym typeface="Symbol" pitchFamily="18" charset="2"/>
              </a:rPr>
              <a:t>It goes the “long way round</a:t>
            </a:r>
            <a:r>
              <a:rPr lang="en-US" dirty="0" smtClean="0">
                <a:sym typeface="Symbol" pitchFamily="18" charset="2"/>
              </a:rPr>
              <a:t>”.</a:t>
            </a:r>
            <a:endParaRPr lang="en-US" dirty="0">
              <a:sym typeface="Symbol" pitchFamily="18" charset="2"/>
            </a:endParaRPr>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5" name="Slide Number Placeholder 5"/>
          <p:cNvSpPr>
            <a:spLocks noGrp="1"/>
          </p:cNvSpPr>
          <p:nvPr>
            <p:ph type="sldNum" sz="quarter" idx="12"/>
          </p:nvPr>
        </p:nvSpPr>
        <p:spPr/>
        <p:txBody>
          <a:bodyPr/>
          <a:lstStyle/>
          <a:p>
            <a:fld id="{19ACF361-336F-460D-83B1-7F0A0A310523}" type="slidenum">
              <a:rPr lang="en-US"/>
              <a:pPr/>
              <a:t>74</a:t>
            </a:fld>
            <a:endParaRPr lang="en-US"/>
          </a:p>
        </p:txBody>
      </p:sp>
      <p:pic>
        <p:nvPicPr>
          <p:cNvPr id="5122" name="Picture 2" descr="C:\Users\ian\Desktop\figs_jpg\euler_angle_interpolation_problem_2.jpg"/>
          <p:cNvPicPr>
            <a:picLocks noChangeAspect="1" noChangeArrowheads="1"/>
          </p:cNvPicPr>
          <p:nvPr/>
        </p:nvPicPr>
        <p:blipFill>
          <a:blip r:embed="rId2" cstate="print"/>
          <a:srcRect/>
          <a:stretch>
            <a:fillRect/>
          </a:stretch>
        </p:blipFill>
        <p:spPr bwMode="auto">
          <a:xfrm>
            <a:off x="4724400" y="1828800"/>
            <a:ext cx="4043371" cy="403860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 </a:t>
            </a:r>
            <a:r>
              <a:rPr lang="en-US" dirty="0" err="1" smtClean="0">
                <a:latin typeface="Times New Roman" pitchFamily="18" charset="0"/>
                <a:cs typeface="Times New Roman" pitchFamily="18" charset="0"/>
              </a:rPr>
              <a:t>wrapPi</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r>
              <a:rPr lang="en-US" dirty="0" smtClean="0"/>
              <a:t>Define the following function:</a:t>
            </a:r>
          </a:p>
          <a:p>
            <a:pPr>
              <a:buNone/>
            </a:pPr>
            <a:endParaRPr lang="en-US" dirty="0" smtClean="0"/>
          </a:p>
          <a:p>
            <a:r>
              <a:rPr lang="en-US" dirty="0" smtClean="0"/>
              <a:t>Using </a:t>
            </a:r>
            <a:r>
              <a:rPr lang="en-US" dirty="0" err="1" smtClean="0"/>
              <a:t>wrapPi</a:t>
            </a:r>
            <a:r>
              <a:rPr lang="en-US" dirty="0" smtClean="0"/>
              <a:t>() makes it easy to take the shortest arc when interpolating between two angles.</a:t>
            </a:r>
          </a:p>
          <a:p>
            <a:endParaRPr lang="en-US" dirty="0" smtClean="0"/>
          </a:p>
          <a:p>
            <a:endParaRPr lang="en-US" dirty="0" smtClean="0"/>
          </a:p>
          <a:p>
            <a:r>
              <a:rPr lang="en-US" dirty="0" smtClean="0"/>
              <a:t>Here’s the code for </a:t>
            </a:r>
            <a:r>
              <a:rPr lang="en-US" dirty="0" err="1" smtClean="0"/>
              <a:t>wrapPi</a:t>
            </a:r>
            <a:r>
              <a:rPr lang="en-US" dirty="0" smtClean="0"/>
              <a:t>() (next slide):</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75</a:t>
            </a:fld>
            <a:endParaRPr lang="en-US"/>
          </a:p>
        </p:txBody>
      </p:sp>
      <p:pic>
        <p:nvPicPr>
          <p:cNvPr id="6147" name="Picture 3"/>
          <p:cNvPicPr>
            <a:picLocks noChangeAspect="1" noChangeArrowheads="1"/>
          </p:cNvPicPr>
          <p:nvPr/>
        </p:nvPicPr>
        <p:blipFill>
          <a:blip r:embed="rId2" cstate="print"/>
          <a:srcRect/>
          <a:stretch>
            <a:fillRect/>
          </a:stretch>
        </p:blipFill>
        <p:spPr bwMode="auto">
          <a:xfrm>
            <a:off x="1600200" y="2209800"/>
            <a:ext cx="5505450" cy="486782"/>
          </a:xfrm>
          <a:prstGeom prst="rect">
            <a:avLst/>
          </a:prstGeom>
          <a:noFill/>
          <a:ln w="9525">
            <a:noFill/>
            <a:miter lim="800000"/>
            <a:headEnd/>
            <a:tailEnd/>
          </a:ln>
        </p:spPr>
      </p:pic>
      <p:pic>
        <p:nvPicPr>
          <p:cNvPr id="6149" name="Picture 5"/>
          <p:cNvPicPr>
            <a:picLocks noChangeAspect="1" noChangeArrowheads="1"/>
          </p:cNvPicPr>
          <p:nvPr/>
        </p:nvPicPr>
        <p:blipFill>
          <a:blip r:embed="rId3" cstate="print"/>
          <a:srcRect/>
          <a:stretch>
            <a:fillRect/>
          </a:stretch>
        </p:blipFill>
        <p:spPr bwMode="auto">
          <a:xfrm>
            <a:off x="2743200" y="4343400"/>
            <a:ext cx="3276600" cy="921217"/>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76</a:t>
            </a:fld>
            <a:endParaRPr lang="en-US"/>
          </a:p>
        </p:txBody>
      </p:sp>
      <p:pic>
        <p:nvPicPr>
          <p:cNvPr id="7170" name="Picture 2"/>
          <p:cNvPicPr>
            <a:picLocks noChangeAspect="1" noChangeArrowheads="1"/>
          </p:cNvPicPr>
          <p:nvPr/>
        </p:nvPicPr>
        <p:blipFill>
          <a:blip r:embed="rId2" cstate="print"/>
          <a:srcRect/>
          <a:stretch>
            <a:fillRect/>
          </a:stretch>
        </p:blipFill>
        <p:spPr bwMode="auto">
          <a:xfrm>
            <a:off x="228600" y="685800"/>
            <a:ext cx="8648700" cy="501015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p:txBody>
          <a:bodyPr/>
          <a:lstStyle/>
          <a:p>
            <a:r>
              <a:rPr lang="en-US"/>
              <a:t>Another Problem</a:t>
            </a:r>
          </a:p>
        </p:txBody>
      </p:sp>
      <p:sp>
        <p:nvSpPr>
          <p:cNvPr id="91139" name="Rectangle 3"/>
          <p:cNvSpPr>
            <a:spLocks noGrp="1" noChangeArrowheads="1"/>
          </p:cNvSpPr>
          <p:nvPr>
            <p:ph idx="1"/>
          </p:nvPr>
        </p:nvSpPr>
        <p:spPr/>
        <p:txBody>
          <a:bodyPr/>
          <a:lstStyle/>
          <a:p>
            <a:r>
              <a:rPr lang="en-US"/>
              <a:t>Even with these two band-aid solutions, you are left with gimbal lock.</a:t>
            </a:r>
          </a:p>
          <a:p>
            <a:r>
              <a:rPr lang="en-US"/>
              <a:t>Solution: don’t use Euler angles for interpolation. Use something else, like quaternions.</a:t>
            </a:r>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83FB1EC5-E7DA-4065-8B66-8048233C427F}" type="slidenum">
              <a:rPr lang="en-US"/>
              <a:pPr/>
              <a:t>77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Visualizing </a:t>
            </a:r>
            <a:r>
              <a:rPr lang="en-US" dirty="0" err="1" smtClean="0"/>
              <a:t>Gimbal</a:t>
            </a:r>
            <a:r>
              <a:rPr lang="en-US" dirty="0" smtClean="0"/>
              <a:t> Lock</a:t>
            </a:r>
            <a:endParaRPr lang="en-US" dirty="0"/>
          </a:p>
        </p:txBody>
      </p:sp>
      <p:sp>
        <p:nvSpPr>
          <p:cNvPr id="3" name="Content Placeholder 2"/>
          <p:cNvSpPr>
            <a:spLocks noGrp="1"/>
          </p:cNvSpPr>
          <p:nvPr>
            <p:ph idx="1"/>
          </p:nvPr>
        </p:nvSpPr>
        <p:spPr/>
        <p:txBody>
          <a:bodyPr>
            <a:normAutofit/>
          </a:bodyPr>
          <a:lstStyle/>
          <a:p>
            <a:r>
              <a:rPr lang="en-US" dirty="0" smtClean="0"/>
              <a:t>If you have never experienced what </a:t>
            </a:r>
            <a:r>
              <a:rPr lang="en-US" dirty="0" err="1" smtClean="0"/>
              <a:t>Gimbal</a:t>
            </a:r>
            <a:r>
              <a:rPr lang="en-US" dirty="0" smtClean="0"/>
              <a:t> lock looks like, you may be wondering what all the fuss is about. </a:t>
            </a:r>
          </a:p>
          <a:p>
            <a:r>
              <a:rPr lang="en-US" dirty="0" smtClean="0"/>
              <a:t>Fortunately, it's easy to find  an animation demonstrating the problem: just do a YouTube search for “</a:t>
            </a:r>
            <a:r>
              <a:rPr lang="en-US" dirty="0" err="1" smtClean="0"/>
              <a:t>gimbal</a:t>
            </a:r>
            <a:r>
              <a:rPr lang="en-US" dirty="0" smtClean="0"/>
              <a:t> lock.”  For example, </a:t>
            </a:r>
            <a:r>
              <a:rPr lang="en-US" dirty="0" smtClean="0">
                <a:hlinkClick r:id="rId2"/>
              </a:rPr>
              <a:t>http://www.youtube.com/watch?v=zc8b2Jo7mno</a:t>
            </a:r>
            <a:r>
              <a:rPr lang="en-US" dirty="0" smtClean="0"/>
              <a:t> </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78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Euler Angles 1</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t>Euler angles store orientation using three angles. These angles are ordered rotations about the three object-space axes.</a:t>
            </a:r>
          </a:p>
          <a:p>
            <a:r>
              <a:rPr lang="en-US" dirty="0" smtClean="0"/>
              <a:t>The most common system of Euler angles is the heading-pitch-bank system. Heading and pitch tell which way the object is facing, with heading giving a compass reading and pitch measuring the angle of declination. Bank measures the amount of twist.</a:t>
            </a:r>
          </a:p>
          <a:p>
            <a:r>
              <a:rPr lang="en-US" dirty="0" smtClean="0"/>
              <a:t>In a fixed-axis system, the rotations occur about the upright axes rather than the moving body axes. This system is equivalent to Euler angles provided that we perform the rotations in the opposite order.</a:t>
            </a:r>
          </a:p>
          <a:p>
            <a:r>
              <a:rPr lang="en-US" dirty="0" smtClean="0"/>
              <a:t>Lots of smart people use lots of different terms for Euler angles, and they can have good reasons for using different conventions. It's best not to rely on terminology when using Euler angles. Always make sure you get a precise working definition, or you're likely to get very confused.</a:t>
            </a:r>
          </a:p>
          <a:p>
            <a:r>
              <a:rPr lang="en-US" dirty="0" smtClean="0"/>
              <a:t>In most situations, Euler angles are more intuitive for humans to work with compared to other methods of representing orientation.</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79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Angular Displacement?</a:t>
            </a:r>
            <a:endParaRPr lang="en-US" dirty="0"/>
          </a:p>
        </p:txBody>
      </p:sp>
      <p:sp>
        <p:nvSpPr>
          <p:cNvPr id="3" name="Content Placeholder 2"/>
          <p:cNvSpPr>
            <a:spLocks noGrp="1"/>
          </p:cNvSpPr>
          <p:nvPr>
            <p:ph idx="1"/>
          </p:nvPr>
        </p:nvSpPr>
        <p:spPr/>
        <p:txBody>
          <a:bodyPr>
            <a:normAutofit/>
          </a:bodyPr>
          <a:lstStyle/>
          <a:p>
            <a:r>
              <a:rPr lang="en-US" dirty="0" smtClean="0"/>
              <a:t>Orientation can’t be given in absolute terms. </a:t>
            </a:r>
          </a:p>
          <a:p>
            <a:r>
              <a:rPr lang="en-US" dirty="0" smtClean="0"/>
              <a:t>Just as a position is a translation from some known point, an orientation is a rotation from some known reference orientation (often called the </a:t>
            </a:r>
            <a:r>
              <a:rPr lang="en-US" i="1" dirty="0" smtClean="0"/>
              <a:t>identity</a:t>
            </a:r>
            <a:r>
              <a:rPr lang="en-US" dirty="0" smtClean="0"/>
              <a:t> or </a:t>
            </a:r>
            <a:r>
              <a:rPr lang="en-US" i="1" dirty="0" smtClean="0"/>
              <a:t>home</a:t>
            </a:r>
            <a:r>
              <a:rPr lang="en-US" dirty="0" smtClean="0"/>
              <a:t> orientation). </a:t>
            </a:r>
          </a:p>
          <a:p>
            <a:r>
              <a:rPr lang="en-US" dirty="0" smtClean="0"/>
              <a:t>The amount of rotation is known as an </a:t>
            </a:r>
            <a:r>
              <a:rPr lang="en-US" i="1" dirty="0" smtClean="0"/>
              <a:t>angular displacement</a:t>
            </a:r>
            <a:r>
              <a:rPr lang="en-US" dirty="0" smtClean="0"/>
              <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Euler Angles 2</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When memory is at a premium, Euler angles use the minimum amount of data possible for storing an orientation in 3D, and Euler angles are more easily compressed than </a:t>
            </a:r>
            <a:r>
              <a:rPr lang="en-US" dirty="0" err="1" smtClean="0"/>
              <a:t>quaternions</a:t>
            </a:r>
            <a:r>
              <a:rPr lang="en-US" dirty="0" smtClean="0"/>
              <a:t>.</a:t>
            </a:r>
          </a:p>
          <a:p>
            <a:r>
              <a:rPr lang="en-US" dirty="0" smtClean="0"/>
              <a:t>There is no such thing as an invalid set of Euler angles. Any three numbers have a meaningful interpretation.</a:t>
            </a:r>
          </a:p>
          <a:p>
            <a:r>
              <a:rPr lang="en-US" dirty="0" smtClean="0"/>
              <a:t> Euler angles suffer from aliasing problems, due to the cyclic nature of rotation angles, and because the rotations are not completely independent of one another.</a:t>
            </a:r>
          </a:p>
          <a:p>
            <a:r>
              <a:rPr lang="en-US" dirty="0" smtClean="0"/>
              <a:t>Using canonical Euler angles can simplify many basic queries on Euler angles. An Euler angle triple is in the canonical set if heading and bank are in range –</a:t>
            </a:r>
            <a:r>
              <a:rPr lang="en-US" dirty="0" smtClean="0">
                <a:sym typeface="Symbol" pitchFamily="18" charset="2"/>
              </a:rPr>
              <a:t>180 to </a:t>
            </a:r>
            <a:r>
              <a:rPr lang="en-US" dirty="0" smtClean="0"/>
              <a:t>180</a:t>
            </a:r>
            <a:r>
              <a:rPr lang="en-US" dirty="0" smtClean="0">
                <a:sym typeface="Symbol" pitchFamily="18" charset="2"/>
              </a:rPr>
              <a:t> </a:t>
            </a:r>
            <a:r>
              <a:rPr lang="en-US" dirty="0" smtClean="0"/>
              <a:t>and pitch is in range –</a:t>
            </a:r>
            <a:r>
              <a:rPr lang="en-US" dirty="0" smtClean="0">
                <a:sym typeface="Symbol" pitchFamily="18" charset="2"/>
              </a:rPr>
              <a:t>90 to </a:t>
            </a:r>
            <a:r>
              <a:rPr lang="en-US" dirty="0" smtClean="0"/>
              <a:t>90</a:t>
            </a:r>
            <a:r>
              <a:rPr lang="en-US" dirty="0" smtClean="0">
                <a:sym typeface="Symbol" pitchFamily="18" charset="2"/>
              </a:rPr>
              <a:t></a:t>
            </a:r>
            <a:r>
              <a:rPr lang="en-US" dirty="0" smtClean="0"/>
              <a:t>. What's more, if pitch is ±90</a:t>
            </a:r>
            <a:r>
              <a:rPr lang="en-US" dirty="0" smtClean="0">
                <a:sym typeface="Symbol" pitchFamily="18" charset="2"/>
              </a:rPr>
              <a:t></a:t>
            </a:r>
            <a:r>
              <a:rPr lang="en-US" dirty="0" smtClean="0"/>
              <a:t>, then bank is zero.</a:t>
            </a:r>
          </a:p>
          <a:p>
            <a:r>
              <a:rPr lang="en-US" dirty="0" err="1" smtClean="0"/>
              <a:t>Gimbal</a:t>
            </a:r>
            <a:r>
              <a:rPr lang="en-US" dirty="0" smtClean="0"/>
              <a:t> lock occurs when pitch is ±90</a:t>
            </a:r>
            <a:r>
              <a:rPr lang="en-US" dirty="0" smtClean="0">
                <a:sym typeface="Symbol" pitchFamily="18" charset="2"/>
              </a:rPr>
              <a:t></a:t>
            </a:r>
            <a:r>
              <a:rPr lang="en-US" dirty="0" smtClean="0"/>
              <a:t>. In this case, one degree of freedom is lost because heading and bank both rotate about the vertical axis.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Euler Angles 3</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Contrary to popular myth, </a:t>
            </a:r>
            <a:r>
              <a:rPr lang="en-US" i="1" dirty="0" smtClean="0"/>
              <a:t>any</a:t>
            </a:r>
            <a:r>
              <a:rPr lang="en-US" dirty="0" smtClean="0"/>
              <a:t> orientation in 3D can be represented using Euler angles, and we can agree on a unique representation for that orientation within the canonical set.</a:t>
            </a:r>
          </a:p>
          <a:p>
            <a:r>
              <a:rPr lang="en-US" dirty="0" smtClean="0"/>
              <a:t>The </a:t>
            </a:r>
            <a:r>
              <a:rPr lang="en-US" dirty="0" err="1" smtClean="0"/>
              <a:t>wrapPi</a:t>
            </a:r>
            <a:r>
              <a:rPr lang="en-US" dirty="0" smtClean="0"/>
              <a:t> function is a very handy tool that simplifies situations where we have to deal with the cyclic nature of angles. Such situation arise frequently in practice, especially in the context of Euler anglers, but at other times as well.</a:t>
            </a:r>
          </a:p>
          <a:p>
            <a:r>
              <a:rPr lang="en-US" dirty="0" smtClean="0"/>
              <a:t>Simple forms of aliasing are irritating, but there are workarounds. </a:t>
            </a:r>
            <a:r>
              <a:rPr lang="en-US" dirty="0" err="1" smtClean="0"/>
              <a:t>Gimbal</a:t>
            </a:r>
            <a:r>
              <a:rPr lang="en-US" dirty="0" smtClean="0"/>
              <a:t> lock is a more fundamental problem and no easy solution exists. </a:t>
            </a:r>
            <a:r>
              <a:rPr lang="en-US" dirty="0" err="1" smtClean="0"/>
              <a:t>Gimbal</a:t>
            </a:r>
            <a:r>
              <a:rPr lang="en-US" dirty="0" smtClean="0"/>
              <a:t> lock is a problem because the parameter space of orientation has a discontinuity. This means small changes in orientation can result in large changes in the individual angles. Interpolation between orientations using Euler angles can freak out or take a wobbly path. </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700" dirty="0" smtClean="0"/>
              <a:t>Section 8.4:</a:t>
            </a:r>
            <a:br>
              <a:rPr lang="en-US" sz="2700" dirty="0" smtClean="0"/>
            </a:br>
            <a:r>
              <a:rPr lang="en-US" sz="4000" dirty="0" smtClean="0"/>
              <a:t>Axis-Angle and Exponential Map</a:t>
            </a:r>
            <a:endParaRPr lang="en-US" dirty="0"/>
          </a:p>
        </p:txBody>
      </p:sp>
      <p:sp>
        <p:nvSpPr>
          <p:cNvPr id="18" name="Date Placeholder 3"/>
          <p:cNvSpPr>
            <a:spLocks noGrp="1"/>
          </p:cNvSpPr>
          <p:nvPr>
            <p:ph type="dt" sz="half" idx="10"/>
          </p:nvPr>
        </p:nvSpPr>
        <p:spPr>
          <a:xfrm>
            <a:off x="457200" y="6248400"/>
            <a:ext cx="2133600" cy="365125"/>
          </a:xfrm>
        </p:spPr>
        <p:txBody>
          <a:bodyPr/>
          <a:lstStyle/>
          <a:p>
            <a:r>
              <a:rPr lang="en-US" dirty="0" smtClean="0">
                <a:solidFill>
                  <a:schemeClr val="bg1"/>
                </a:solidFill>
              </a:rPr>
              <a:t>Chapter 8 Notes</a:t>
            </a:r>
            <a:endParaRPr lang="en-US" dirty="0">
              <a:solidFill>
                <a:schemeClr val="bg1"/>
              </a:solidFill>
            </a:endParaRPr>
          </a:p>
        </p:txBody>
      </p:sp>
      <p:sp>
        <p:nvSpPr>
          <p:cNvPr id="19" name="Footer Placeholder 4"/>
          <p:cNvSpPr>
            <a:spLocks noGrp="1"/>
          </p:cNvSpPr>
          <p:nvPr>
            <p:ph type="ftr" sz="quarter" idx="11"/>
          </p:nvPr>
        </p:nvSpPr>
        <p:spPr>
          <a:xfrm>
            <a:off x="3124200" y="6248400"/>
            <a:ext cx="2895600" cy="365125"/>
          </a:xfrm>
        </p:spPr>
        <p:txBody>
          <a:bodyPr/>
          <a:lstStyle/>
          <a:p>
            <a:r>
              <a:rPr lang="en-US" dirty="0" smtClean="0">
                <a:solidFill>
                  <a:schemeClr val="bg1"/>
                </a:solidFill>
              </a:rPr>
              <a:t>3D Math Primer for Graphics &amp; Game Dev</a:t>
            </a:r>
            <a:endParaRPr lang="en-US" dirty="0">
              <a:solidFill>
                <a:schemeClr val="bg1"/>
              </a:solidFill>
            </a:endParaRPr>
          </a:p>
        </p:txBody>
      </p:sp>
      <p:sp>
        <p:nvSpPr>
          <p:cNvPr id="20" name="Slide Number Placeholder 5"/>
          <p:cNvSpPr>
            <a:spLocks noGrp="1"/>
          </p:cNvSpPr>
          <p:nvPr>
            <p:ph type="sldNum" sz="quarter" idx="12"/>
          </p:nvPr>
        </p:nvSpPr>
        <p:spPr>
          <a:xfrm>
            <a:off x="6553200" y="6248400"/>
            <a:ext cx="2133600" cy="365125"/>
          </a:xfrm>
        </p:spPr>
        <p:txBody>
          <a:bodyPr/>
          <a:lstStyle/>
          <a:p>
            <a:fld id="{B6F15528-21DE-4FAA-801E-634DDDAF4B2B}" type="slidenum">
              <a:rPr lang="en-US" smtClean="0">
                <a:solidFill>
                  <a:schemeClr val="bg1"/>
                </a:solidFill>
              </a:rPr>
              <a:pPr/>
              <a:t>82</a:t>
            </a:fld>
            <a:endParaRPr 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Euler's Rotation Theorem</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Euler's Rotation Theorem: any 3D angular displacement can be accomplished via a single rotation about a carefully chosen axis. </a:t>
            </a:r>
          </a:p>
          <a:p>
            <a:r>
              <a:rPr lang="en-US" dirty="0" smtClean="0"/>
              <a:t>That is, for every pair of orientations </a:t>
            </a:r>
            <a:r>
              <a:rPr lang="en-US" b="1" dirty="0" smtClean="0"/>
              <a:t>R</a:t>
            </a:r>
            <a:r>
              <a:rPr lang="en-US" baseline="-25000" dirty="0" smtClean="0"/>
              <a:t>1</a:t>
            </a:r>
            <a:r>
              <a:rPr lang="en-US" dirty="0" smtClean="0"/>
              <a:t> and </a:t>
            </a:r>
            <a:r>
              <a:rPr lang="en-US" b="1" dirty="0" smtClean="0"/>
              <a:t>R</a:t>
            </a:r>
            <a:r>
              <a:rPr lang="en-US" baseline="-25000" dirty="0" smtClean="0"/>
              <a:t>2</a:t>
            </a:r>
            <a:r>
              <a:rPr lang="en-US" dirty="0" smtClean="0"/>
              <a:t> there exists an axis </a:t>
            </a:r>
            <a:r>
              <a:rPr lang="en-US" b="1" dirty="0" smtClean="0"/>
              <a:t>n</a:t>
            </a:r>
            <a:r>
              <a:rPr lang="en-US" dirty="0" smtClean="0"/>
              <a:t> such that that we can get from </a:t>
            </a:r>
            <a:r>
              <a:rPr lang="en-US" b="1" dirty="0" smtClean="0"/>
              <a:t>R</a:t>
            </a:r>
            <a:r>
              <a:rPr lang="en-US" baseline="-25000" dirty="0" smtClean="0"/>
              <a:t>1</a:t>
            </a:r>
            <a:r>
              <a:rPr lang="en-US" dirty="0" smtClean="0"/>
              <a:t> to </a:t>
            </a:r>
            <a:r>
              <a:rPr lang="en-US" b="1" dirty="0" smtClean="0"/>
              <a:t>R</a:t>
            </a:r>
            <a:r>
              <a:rPr lang="en-US" baseline="-25000" dirty="0" smtClean="0"/>
              <a:t>2</a:t>
            </a:r>
            <a:r>
              <a:rPr lang="en-US" dirty="0" smtClean="0"/>
              <a:t> by performing a rotation about </a:t>
            </a:r>
            <a:r>
              <a:rPr lang="en-US" b="1" dirty="0" smtClean="0"/>
              <a:t>n</a:t>
            </a:r>
            <a:r>
              <a:rPr lang="en-US" dirty="0" smtClean="0"/>
              <a:t>.</a:t>
            </a:r>
          </a:p>
          <a:p>
            <a:r>
              <a:rPr lang="en-US" dirty="0" smtClean="0"/>
              <a:t>Euler's Rotation Theorem leads to two closely-related methods for describing orientation.</a:t>
            </a:r>
          </a:p>
          <a:p>
            <a:r>
              <a:rPr lang="en-US" dirty="0" smtClean="0"/>
              <a:t>We begin with some notation. Let's say we have chosen a rotation angle </a:t>
            </a:r>
            <a:r>
              <a:rPr lang="el-GR" dirty="0" smtClean="0"/>
              <a:t>θ</a:t>
            </a:r>
            <a:r>
              <a:rPr lang="en-US" dirty="0" smtClean="0"/>
              <a:t>, and an axis of rotation that passes through the origin and is parallel to the unit vector </a:t>
            </a:r>
            <a:r>
              <a:rPr lang="en-US" b="1" dirty="0" smtClean="0"/>
              <a:t>n</a:t>
            </a:r>
            <a:r>
              <a:rPr lang="en-US" dirty="0" smtClean="0"/>
              <a:t>. </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Exponential Maps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The two values </a:t>
            </a:r>
            <a:r>
              <a:rPr lang="en-US" b="1" dirty="0" smtClean="0"/>
              <a:t>n</a:t>
            </a:r>
            <a:r>
              <a:rPr lang="en-US" dirty="0" smtClean="0"/>
              <a:t> and </a:t>
            </a:r>
            <a:r>
              <a:rPr lang="el-GR" dirty="0" smtClean="0"/>
              <a:t>θ</a:t>
            </a:r>
            <a:r>
              <a:rPr lang="en-US" dirty="0" smtClean="0"/>
              <a:t> describe an angular displacement in </a:t>
            </a:r>
            <a:r>
              <a:rPr lang="en-US" i="1" dirty="0" smtClean="0"/>
              <a:t>axis-angle form</a:t>
            </a:r>
            <a:r>
              <a:rPr lang="en-US" dirty="0" smtClean="0"/>
              <a:t>. </a:t>
            </a:r>
          </a:p>
          <a:p>
            <a:r>
              <a:rPr lang="en-US" dirty="0" smtClean="0"/>
              <a:t>Alternatively, since </a:t>
            </a:r>
            <a:r>
              <a:rPr lang="en-US" b="1" dirty="0" smtClean="0"/>
              <a:t>n</a:t>
            </a:r>
            <a:r>
              <a:rPr lang="en-US" dirty="0" smtClean="0"/>
              <a:t> has unit length, without loss of information we can multiply it by </a:t>
            </a:r>
            <a:r>
              <a:rPr lang="el-GR" dirty="0" smtClean="0"/>
              <a:t>θ</a:t>
            </a:r>
            <a:r>
              <a:rPr lang="en-US" dirty="0" smtClean="0"/>
              <a:t>, yielding the single vector </a:t>
            </a:r>
            <a:r>
              <a:rPr lang="en-US" b="1" dirty="0" smtClean="0"/>
              <a:t>e</a:t>
            </a:r>
            <a:r>
              <a:rPr lang="en-US" dirty="0" smtClean="0"/>
              <a:t> = </a:t>
            </a:r>
            <a:r>
              <a:rPr lang="el-GR" dirty="0" smtClean="0"/>
              <a:t>θ</a:t>
            </a:r>
            <a:r>
              <a:rPr lang="en-US" b="1" dirty="0" smtClean="0"/>
              <a:t>n</a:t>
            </a:r>
            <a:r>
              <a:rPr lang="en-US" dirty="0" smtClean="0"/>
              <a:t>.</a:t>
            </a:r>
          </a:p>
          <a:p>
            <a:r>
              <a:rPr lang="en-US" dirty="0" smtClean="0"/>
              <a:t>This scheme for describing rotation goes by the rather intimidating and obscure name of </a:t>
            </a:r>
            <a:r>
              <a:rPr lang="en-US" i="1" dirty="0" smtClean="0"/>
              <a:t>exponential map</a:t>
            </a:r>
            <a:r>
              <a:rPr lang="en-US" dirty="0" smtClean="0"/>
              <a:t>.</a:t>
            </a:r>
          </a:p>
          <a:p>
            <a:r>
              <a:rPr lang="en-US" dirty="0" smtClean="0"/>
              <a:t>The rotation angle can be deduced from the length of </a:t>
            </a:r>
            <a:r>
              <a:rPr lang="en-US" b="1" dirty="0" smtClean="0"/>
              <a:t>e</a:t>
            </a:r>
            <a:r>
              <a:rPr lang="en-US" dirty="0" smtClean="0"/>
              <a:t>, i.e. </a:t>
            </a:r>
            <a:r>
              <a:rPr lang="el-GR" dirty="0" smtClean="0"/>
              <a:t>θ</a:t>
            </a:r>
            <a:r>
              <a:rPr lang="en-US" dirty="0" smtClean="0"/>
              <a:t> = ||</a:t>
            </a:r>
            <a:r>
              <a:rPr lang="en-US" b="1" dirty="0" smtClean="0"/>
              <a:t>e</a:t>
            </a:r>
            <a:r>
              <a:rPr lang="en-US" dirty="0" smtClean="0"/>
              <a:t>||, and the axis is obtained by normalizing </a:t>
            </a:r>
            <a:r>
              <a:rPr lang="en-US" b="1" dirty="0" smtClean="0"/>
              <a:t>e</a:t>
            </a:r>
            <a:r>
              <a:rPr lang="en-US" dirty="0" smtClean="0"/>
              <a:t>.</a:t>
            </a:r>
          </a:p>
          <a:p>
            <a:r>
              <a:rPr lang="en-US" dirty="0" smtClean="0"/>
              <a:t>The exponential map is not only more compact than axis-angle (3 numbers instead of 4), it elegantly avoids certain singularities and has better interpolation and differentiation properties.</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84</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Multiples of Angular Displacements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We can directly obtain a multiple of an angular displacement. </a:t>
            </a:r>
          </a:p>
          <a:p>
            <a:r>
              <a:rPr lang="en-US" dirty="0" smtClean="0"/>
              <a:t>For example, given a rotation in axis-angle form, we can get 1/3</a:t>
            </a:r>
            <a:r>
              <a:rPr lang="en-US" baseline="30000" dirty="0" smtClean="0"/>
              <a:t>rd</a:t>
            </a:r>
            <a:r>
              <a:rPr lang="en-US" dirty="0" smtClean="0"/>
              <a:t> of the rotation, or 2.65 times the rotation, simply by multiplying </a:t>
            </a:r>
            <a:r>
              <a:rPr lang="el-GR" dirty="0" smtClean="0"/>
              <a:t>θ</a:t>
            </a:r>
            <a:r>
              <a:rPr lang="en-US" dirty="0" smtClean="0"/>
              <a:t> by this amount. </a:t>
            </a:r>
          </a:p>
          <a:p>
            <a:r>
              <a:rPr lang="en-US" dirty="0" smtClean="0"/>
              <a:t>Of course, we can do this same operation with the exponential map just as easily (by multiplying </a:t>
            </a:r>
            <a:r>
              <a:rPr lang="en-US" b="1" dirty="0" smtClean="0"/>
              <a:t>c</a:t>
            </a:r>
            <a:r>
              <a:rPr lang="en-US" dirty="0" smtClean="0"/>
              <a:t>). </a:t>
            </a:r>
          </a:p>
          <a:p>
            <a:r>
              <a:rPr lang="en-US" dirty="0" err="1" smtClean="0"/>
              <a:t>Quaternions</a:t>
            </a:r>
            <a:r>
              <a:rPr lang="en-US" dirty="0" smtClean="0"/>
              <a:t> can do this through exponentiation, but an inspection of the math reveals that it's really using the axis-angle format under the hood. </a:t>
            </a:r>
          </a:p>
          <a:p>
            <a:r>
              <a:rPr lang="en-US" dirty="0" err="1" smtClean="0"/>
              <a:t>Quaternions</a:t>
            </a:r>
            <a:r>
              <a:rPr lang="en-US" dirty="0" smtClean="0"/>
              <a:t> can also do a similar operation using </a:t>
            </a:r>
            <a:r>
              <a:rPr lang="en-US" dirty="0" err="1" smtClean="0"/>
              <a:t>slerp</a:t>
            </a:r>
            <a:r>
              <a:rPr lang="en-US" dirty="0" smtClean="0"/>
              <a:t>, but in a more roundabout way and without the ability for intermediate results to store rotations beyond 180°. </a:t>
            </a:r>
          </a:p>
          <a:p>
            <a:r>
              <a:rPr lang="en-US" dirty="0" smtClean="0"/>
              <a:t>We'll look at </a:t>
            </a:r>
            <a:r>
              <a:rPr lang="en-US" dirty="0" err="1" smtClean="0"/>
              <a:t>quaternions</a:t>
            </a:r>
            <a:r>
              <a:rPr lang="en-US" dirty="0" smtClean="0"/>
              <a:t> later.</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85</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Exponential Map </a:t>
            </a:r>
            <a:r>
              <a:rPr lang="en-US" dirty="0" err="1" smtClean="0"/>
              <a:t>vs</a:t>
            </a:r>
            <a:r>
              <a:rPr lang="en-US" dirty="0" smtClean="0"/>
              <a:t> Axis-Angle</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The exponential map gets more use than axis-angle. </a:t>
            </a:r>
          </a:p>
          <a:p>
            <a:r>
              <a:rPr lang="en-US" dirty="0" smtClean="0"/>
              <a:t>Its interpolation properties are nicer than Euler angles. </a:t>
            </a:r>
          </a:p>
          <a:p>
            <a:r>
              <a:rPr lang="en-US" dirty="0" smtClean="0"/>
              <a:t>Although it does have singularities (to be discussed below), they are not as troublesome as Euler angles. </a:t>
            </a:r>
          </a:p>
          <a:p>
            <a:r>
              <a:rPr lang="en-US" dirty="0" smtClean="0"/>
              <a:t>Usually when one thinks of interpolating rotations one immediately thinks of </a:t>
            </a:r>
            <a:r>
              <a:rPr lang="en-US" dirty="0" err="1" smtClean="0"/>
              <a:t>quaternions</a:t>
            </a:r>
            <a:r>
              <a:rPr lang="en-US" dirty="0" smtClean="0"/>
              <a:t>, but for some applications such as storage of animation data, the under-appreciated exponential map is a viable alternative. </a:t>
            </a:r>
          </a:p>
          <a:p>
            <a:r>
              <a:rPr lang="en-US" dirty="0" smtClean="0"/>
              <a:t>The most important and frequent use of the exponential map is not for angular displacement, but rather angular </a:t>
            </a:r>
            <a:r>
              <a:rPr lang="en-US" i="1" dirty="0" smtClean="0"/>
              <a:t>velocity</a:t>
            </a:r>
            <a:r>
              <a:rPr lang="en-US" dirty="0" smtClean="0"/>
              <a:t>, because the exponential map differentiates nicely (which is somewhat related to its nicer interpolation properties) and can represent multiple rotations easily.</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Aliasing and Singularities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Like Euler angles, the axis-angle and exponential map forms exhibit aliasing and singularities, although of a slightly more restricted and benign manner. </a:t>
            </a:r>
          </a:p>
          <a:p>
            <a:r>
              <a:rPr lang="en-US" dirty="0" smtClean="0"/>
              <a:t>There is an obvious singularity at the identity orientation, when </a:t>
            </a:r>
            <a:r>
              <a:rPr lang="el-GR" dirty="0" smtClean="0"/>
              <a:t>θ</a:t>
            </a:r>
            <a:r>
              <a:rPr lang="en-US" dirty="0" smtClean="0"/>
              <a:t> = 0 and any axis may be used. </a:t>
            </a:r>
          </a:p>
          <a:p>
            <a:r>
              <a:rPr lang="en-US" dirty="0" smtClean="0"/>
              <a:t>Notice, however, that the exponential map nicely tucks this singularity away, since the multiplication by </a:t>
            </a:r>
            <a:r>
              <a:rPr lang="el-GR" dirty="0" smtClean="0"/>
              <a:t>θ</a:t>
            </a:r>
            <a:r>
              <a:rPr lang="en-US" dirty="0" smtClean="0"/>
              <a:t> causes </a:t>
            </a:r>
            <a:r>
              <a:rPr lang="en-US" b="1" dirty="0" smtClean="0"/>
              <a:t>e</a:t>
            </a:r>
            <a:r>
              <a:rPr lang="en-US" dirty="0" smtClean="0"/>
              <a:t> to vanish,.</a:t>
            </a:r>
          </a:p>
          <a:p>
            <a:r>
              <a:rPr lang="en-US" dirty="0" smtClean="0"/>
              <a:t>Another trivial form of aliasing in axis-angle space can be produced by negating both </a:t>
            </a:r>
            <a:r>
              <a:rPr lang="el-GR" dirty="0" smtClean="0"/>
              <a:t>θ</a:t>
            </a:r>
            <a:r>
              <a:rPr lang="en-US" dirty="0" smtClean="0"/>
              <a:t> and </a:t>
            </a:r>
            <a:r>
              <a:rPr lang="en-US" b="1" dirty="0" smtClean="0"/>
              <a:t>n</a:t>
            </a:r>
            <a:r>
              <a:rPr lang="en-US" dirty="0" smtClean="0"/>
              <a:t>. </a:t>
            </a:r>
          </a:p>
          <a:p>
            <a:r>
              <a:rPr lang="en-US" dirty="0" smtClean="0"/>
              <a:t>However, the exponential map dodges this issue as well, since negating both </a:t>
            </a:r>
            <a:r>
              <a:rPr lang="el-GR" dirty="0" smtClean="0"/>
              <a:t>θ</a:t>
            </a:r>
            <a:r>
              <a:rPr lang="en-US" dirty="0" smtClean="0"/>
              <a:t> and </a:t>
            </a:r>
            <a:r>
              <a:rPr lang="en-US" b="1" dirty="0" smtClean="0"/>
              <a:t>n</a:t>
            </a:r>
            <a:r>
              <a:rPr lang="en-US" dirty="0" smtClean="0"/>
              <a:t> leaves </a:t>
            </a:r>
            <a:r>
              <a:rPr lang="en-US" b="1" dirty="0" smtClean="0"/>
              <a:t>e</a:t>
            </a:r>
            <a:r>
              <a:rPr lang="en-US" dirty="0" smtClean="0"/>
              <a:t> = </a:t>
            </a:r>
            <a:r>
              <a:rPr lang="el-GR" dirty="0" smtClean="0"/>
              <a:t>θ</a:t>
            </a:r>
            <a:r>
              <a:rPr lang="en-US" b="1" dirty="0" smtClean="0"/>
              <a:t>n</a:t>
            </a:r>
            <a:r>
              <a:rPr lang="en-US" dirty="0" smtClean="0"/>
              <a:t> unchanged!</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87</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Aliases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The other aliases cannot be dispatched so easily. </a:t>
            </a:r>
          </a:p>
          <a:p>
            <a:r>
              <a:rPr lang="en-US" dirty="0" smtClean="0"/>
              <a:t>As with Euler angles, adding a multiple of 360° to </a:t>
            </a:r>
            <a:r>
              <a:rPr lang="el-GR" dirty="0" smtClean="0"/>
              <a:t>θ </a:t>
            </a:r>
            <a:r>
              <a:rPr lang="en-US" dirty="0" smtClean="0"/>
              <a:t>produces an angular displacement that results in the same orientation, in both the axis-angle and the exponential map. </a:t>
            </a:r>
          </a:p>
          <a:p>
            <a:r>
              <a:rPr lang="en-US" dirty="0" smtClean="0"/>
              <a:t>However, this is not always a shortcoming – for describing angular displacement, this ability to represent such extra rotation is an important and useful property. </a:t>
            </a:r>
          </a:p>
          <a:p>
            <a:r>
              <a:rPr lang="en-US" dirty="0" smtClean="0"/>
              <a:t>For example, it's quite important to be able to distinguish between rotation about the </a:t>
            </a:r>
            <a:r>
              <a:rPr lang="en-US" i="1" dirty="0" smtClean="0"/>
              <a:t>x</a:t>
            </a:r>
            <a:r>
              <a:rPr lang="en-US" dirty="0" smtClean="0"/>
              <a:t>-axis at a rate of 720° per second, versus rotation about the same axis at a rate of 1080° per second, even though these displacements result in the same ending orientation if applied for an integral number of seconds. </a:t>
            </a:r>
          </a:p>
          <a:p>
            <a:r>
              <a:rPr lang="en-US" dirty="0" smtClean="0"/>
              <a:t>It is not possible to capture this distinction in quaternion format.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More on the Euler Rotation Theorem.</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For any angular displacement described as a rotation matrix, there is a unique exponential map representation. </a:t>
            </a:r>
          </a:p>
          <a:p>
            <a:r>
              <a:rPr lang="en-US" dirty="0" smtClean="0"/>
              <a:t>Although more than one exponential map may produce the same rotation matrix, it is possible to take a subset of the exponential maps (those for which ||</a:t>
            </a:r>
            <a:r>
              <a:rPr lang="en-US" b="1" dirty="0" smtClean="0"/>
              <a:t>e</a:t>
            </a:r>
            <a:r>
              <a:rPr lang="en-US" dirty="0" smtClean="0"/>
              <a:t>|| &lt; 2</a:t>
            </a:r>
            <a:r>
              <a:rPr lang="el-GR" dirty="0" smtClean="0"/>
              <a:t>π</a:t>
            </a:r>
            <a:r>
              <a:rPr lang="en-US" dirty="0" smtClean="0"/>
              <a:t>) and form a one-to-one correspondence with the rotation matrices. </a:t>
            </a:r>
          </a:p>
          <a:p>
            <a:r>
              <a:rPr lang="en-US" dirty="0" smtClean="0"/>
              <a:t>This is the essence of the Euler Rotation Theorem.</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r>
              <a:rPr lang="en-US"/>
              <a:t>How to Represent Orientation</a:t>
            </a:r>
          </a:p>
        </p:txBody>
      </p:sp>
      <p:sp>
        <p:nvSpPr>
          <p:cNvPr id="66563" name="Rectangle 3"/>
          <p:cNvSpPr>
            <a:spLocks noGrp="1" noChangeArrowheads="1"/>
          </p:cNvSpPr>
          <p:nvPr>
            <p:ph idx="1"/>
          </p:nvPr>
        </p:nvSpPr>
        <p:spPr/>
        <p:txBody>
          <a:bodyPr/>
          <a:lstStyle/>
          <a:p>
            <a:pPr marL="514350" indent="-514350">
              <a:buFont typeface="+mj-lt"/>
              <a:buAutoNum type="arabicPeriod"/>
            </a:pPr>
            <a:r>
              <a:rPr lang="en-US" dirty="0"/>
              <a:t>Matrices</a:t>
            </a:r>
          </a:p>
          <a:p>
            <a:pPr marL="514350" indent="-514350">
              <a:buFont typeface="+mj-lt"/>
              <a:buAutoNum type="arabicPeriod"/>
            </a:pPr>
            <a:r>
              <a:rPr lang="en-US" dirty="0"/>
              <a:t>Euler angles</a:t>
            </a:r>
          </a:p>
          <a:p>
            <a:pPr marL="514350" indent="-514350">
              <a:buFont typeface="+mj-lt"/>
              <a:buAutoNum type="arabicPeriod"/>
            </a:pPr>
            <a:r>
              <a:rPr lang="en-US" dirty="0" err="1"/>
              <a:t>Quaternions</a:t>
            </a:r>
            <a:endParaRPr lang="en-US"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7566A4AE-F57D-4FF9-9491-A72ACAA2BA39}" type="slidenum">
              <a:rPr lang="en-US"/>
              <a:pPr/>
              <a:t>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Concatenating Rotations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Suppose </a:t>
            </a:r>
            <a:r>
              <a:rPr lang="en-US" b="1" dirty="0" smtClean="0"/>
              <a:t>e</a:t>
            </a:r>
            <a:r>
              <a:rPr lang="en-US" baseline="-25000" dirty="0" smtClean="0"/>
              <a:t>1</a:t>
            </a:r>
            <a:r>
              <a:rPr lang="en-US" dirty="0" smtClean="0"/>
              <a:t> and </a:t>
            </a:r>
            <a:r>
              <a:rPr lang="en-US" b="1" dirty="0" smtClean="0"/>
              <a:t>e</a:t>
            </a:r>
            <a:r>
              <a:rPr lang="en-US" baseline="-25000" dirty="0" smtClean="0"/>
              <a:t>2</a:t>
            </a:r>
            <a:r>
              <a:rPr lang="en-US" dirty="0" smtClean="0"/>
              <a:t> are rotations in exponential map format. </a:t>
            </a:r>
          </a:p>
          <a:p>
            <a:r>
              <a:rPr lang="en-US" dirty="0" smtClean="0"/>
              <a:t>The result of performing the rotations in sequence, for example </a:t>
            </a:r>
            <a:r>
              <a:rPr lang="en-US" b="1" dirty="0" smtClean="0"/>
              <a:t>e</a:t>
            </a:r>
            <a:r>
              <a:rPr lang="en-US" baseline="-25000" dirty="0" smtClean="0"/>
              <a:t>1</a:t>
            </a:r>
            <a:r>
              <a:rPr lang="en-US" dirty="0" smtClean="0"/>
              <a:t> then </a:t>
            </a:r>
            <a:r>
              <a:rPr lang="en-US" b="1" dirty="0" smtClean="0"/>
              <a:t>e</a:t>
            </a:r>
            <a:r>
              <a:rPr lang="en-US" baseline="-25000" dirty="0" smtClean="0"/>
              <a:t>2</a:t>
            </a:r>
            <a:r>
              <a:rPr lang="en-US" dirty="0" smtClean="0"/>
              <a:t>, is not the same as performing the rotation </a:t>
            </a:r>
            <a:r>
              <a:rPr lang="en-US" b="1" dirty="0" smtClean="0"/>
              <a:t>e</a:t>
            </a:r>
            <a:r>
              <a:rPr lang="en-US" baseline="-25000" dirty="0" smtClean="0"/>
              <a:t>1</a:t>
            </a:r>
            <a:r>
              <a:rPr lang="en-US" dirty="0" smtClean="0"/>
              <a:t> +</a:t>
            </a:r>
            <a:r>
              <a:rPr lang="en-US" b="1" dirty="0" smtClean="0"/>
              <a:t> e</a:t>
            </a:r>
            <a:r>
              <a:rPr lang="en-US" baseline="-25000" dirty="0" smtClean="0"/>
              <a:t>2</a:t>
            </a:r>
            <a:r>
              <a:rPr lang="en-US" dirty="0" smtClean="0"/>
              <a:t>, because vector addition is commutative, but three-space rotations are not.</a:t>
            </a:r>
          </a:p>
          <a:p>
            <a:r>
              <a:rPr lang="en-US" dirty="0" smtClean="0"/>
              <a:t>For example, suppose that </a:t>
            </a:r>
            <a:r>
              <a:rPr lang="en-US" b="1" dirty="0" smtClean="0"/>
              <a:t>e</a:t>
            </a:r>
            <a:r>
              <a:rPr lang="en-US" baseline="-25000" dirty="0" smtClean="0"/>
              <a:t>1 </a:t>
            </a:r>
            <a:r>
              <a:rPr lang="en-US" dirty="0" smtClean="0"/>
              <a:t>is a 90° downward pitch rotation, and </a:t>
            </a:r>
            <a:r>
              <a:rPr lang="en-US" b="1" dirty="0" smtClean="0"/>
              <a:t>e</a:t>
            </a:r>
            <a:r>
              <a:rPr lang="en-US" baseline="-25000" dirty="0" smtClean="0"/>
              <a:t>2</a:t>
            </a:r>
            <a:r>
              <a:rPr lang="en-US" dirty="0" smtClean="0"/>
              <a:t> is a 90° Eastward heading rotation, that is, </a:t>
            </a:r>
            <a:r>
              <a:rPr lang="en-US" b="1" dirty="0" smtClean="0"/>
              <a:t>e</a:t>
            </a:r>
            <a:r>
              <a:rPr lang="en-US" baseline="-25000" dirty="0" smtClean="0"/>
              <a:t>1</a:t>
            </a:r>
            <a:r>
              <a:rPr lang="en-US" dirty="0" smtClean="0"/>
              <a:t> = [90°, 0, 0], and </a:t>
            </a:r>
            <a:r>
              <a:rPr lang="en-US" b="1" dirty="0" smtClean="0"/>
              <a:t>e</a:t>
            </a:r>
            <a:r>
              <a:rPr lang="en-US" baseline="-25000" dirty="0" smtClean="0"/>
              <a:t>2</a:t>
            </a:r>
            <a:r>
              <a:rPr lang="en-US" dirty="0" smtClean="0"/>
              <a:t> = [0, 90°, 0]. </a:t>
            </a:r>
          </a:p>
          <a:p>
            <a:r>
              <a:rPr lang="en-US" dirty="0" smtClean="0"/>
              <a:t>Performing  </a:t>
            </a:r>
            <a:r>
              <a:rPr lang="en-US" b="1" dirty="0" smtClean="0"/>
              <a:t>e</a:t>
            </a:r>
            <a:r>
              <a:rPr lang="en-US" baseline="-25000" dirty="0" smtClean="0"/>
              <a:t>1</a:t>
            </a:r>
            <a:r>
              <a:rPr lang="en-US" dirty="0" smtClean="0"/>
              <a:t> followed by </a:t>
            </a:r>
            <a:r>
              <a:rPr lang="en-US" b="1" dirty="0" smtClean="0"/>
              <a:t>e</a:t>
            </a:r>
            <a:r>
              <a:rPr lang="en-US" baseline="-25000" dirty="0" smtClean="0"/>
              <a:t>2</a:t>
            </a:r>
            <a:r>
              <a:rPr lang="en-US" dirty="0" smtClean="0"/>
              <a:t>, we would end up looking downward with our head pointing East, but doing them in the opposite order, we end up on our ear facing East.</a:t>
            </a:r>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90</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Concatenating Small Rotations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However, if the angles were much smaller, say 2° instead of 90° then the ending orientations would be closer. </a:t>
            </a:r>
          </a:p>
          <a:p>
            <a:r>
              <a:rPr lang="en-US" dirty="0" smtClean="0"/>
              <a:t>As we reduce the magnitude of the rotation angles, the importance of the order decreases, and at the extreme, for infinitesimal rotations, the order is completely irrelevant. </a:t>
            </a:r>
          </a:p>
          <a:p>
            <a:r>
              <a:rPr lang="en-US" dirty="0" smtClean="0"/>
              <a:t>Hence for infinitesimal rotations, which are useful for describing angular velocity, exponential maps can be added </a:t>
            </a:r>
            <a:r>
              <a:rPr lang="en-US" dirty="0" err="1" smtClean="0"/>
              <a:t>vectorially</a:t>
            </a:r>
            <a:r>
              <a:rPr lang="en-US" dirty="0" smtClean="0"/>
              <a:t>, </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91</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Terminology Disclaimer</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Alternative names for these concepts abound.  We have tried to choose the most standard names we could, but it was difficult to find any consensus in the literature. </a:t>
            </a:r>
          </a:p>
          <a:p>
            <a:r>
              <a:rPr lang="en-US" dirty="0" smtClean="0"/>
              <a:t>Some authors use the term </a:t>
            </a:r>
            <a:r>
              <a:rPr lang="en-US" i="1" dirty="0" smtClean="0"/>
              <a:t>axis-angle</a:t>
            </a:r>
            <a:r>
              <a:rPr lang="en-US" dirty="0" smtClean="0"/>
              <a:t> to describe both axis-angle and exponential map and don't really distinguish between them. </a:t>
            </a:r>
          </a:p>
          <a:p>
            <a:r>
              <a:rPr lang="en-US" dirty="0" smtClean="0"/>
              <a:t>Even more confusing is the use of the term </a:t>
            </a:r>
            <a:r>
              <a:rPr lang="en-US" i="1" dirty="0" smtClean="0"/>
              <a:t>Euler axis </a:t>
            </a:r>
            <a:r>
              <a:rPr lang="en-US" dirty="0" smtClean="0"/>
              <a:t>to refer to either form (but not to Euler angles!). </a:t>
            </a:r>
          </a:p>
          <a:p>
            <a:r>
              <a:rPr lang="en-US" i="1" dirty="0" smtClean="0"/>
              <a:t>Rotation vector </a:t>
            </a:r>
            <a:r>
              <a:rPr lang="en-US" dirty="0" smtClean="0"/>
              <a:t>is another term you might see attached to what we are calling </a:t>
            </a:r>
            <a:r>
              <a:rPr lang="en-US" i="1" dirty="0" smtClean="0"/>
              <a:t>exponential map</a:t>
            </a:r>
            <a:r>
              <a:rPr lang="en-US" dirty="0" smtClean="0"/>
              <a:t>. </a:t>
            </a:r>
          </a:p>
          <a:p>
            <a:r>
              <a:rPr lang="en-US" dirty="0" smtClean="0"/>
              <a:t>Finally, the term </a:t>
            </a:r>
            <a:r>
              <a:rPr lang="en-US" i="1" dirty="0" smtClean="0"/>
              <a:t>exponential map</a:t>
            </a:r>
            <a:r>
              <a:rPr lang="en-US" dirty="0" smtClean="0"/>
              <a:t>, in the broader context of Lie algebra, from whence the term originates, actually refers to an operation (a map) rather than a quantity.</a:t>
            </a:r>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92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700" dirty="0" smtClean="0"/>
              <a:t>Section 8.5:</a:t>
            </a:r>
            <a:br>
              <a:rPr lang="en-US" sz="2700" dirty="0" smtClean="0"/>
            </a:br>
            <a:r>
              <a:rPr lang="en-US" sz="4000" dirty="0" err="1" smtClean="0"/>
              <a:t>Quaternions</a:t>
            </a:r>
            <a:endParaRPr lang="en-US" dirty="0"/>
          </a:p>
        </p:txBody>
      </p:sp>
      <p:sp>
        <p:nvSpPr>
          <p:cNvPr id="18" name="Date Placeholder 3"/>
          <p:cNvSpPr>
            <a:spLocks noGrp="1"/>
          </p:cNvSpPr>
          <p:nvPr>
            <p:ph type="dt" sz="half" idx="10"/>
          </p:nvPr>
        </p:nvSpPr>
        <p:spPr>
          <a:xfrm>
            <a:off x="457200" y="6248400"/>
            <a:ext cx="2133600" cy="365125"/>
          </a:xfrm>
        </p:spPr>
        <p:txBody>
          <a:bodyPr/>
          <a:lstStyle/>
          <a:p>
            <a:r>
              <a:rPr lang="en-US" dirty="0" smtClean="0">
                <a:solidFill>
                  <a:schemeClr val="bg1"/>
                </a:solidFill>
              </a:rPr>
              <a:t>Chapter 8 Notes</a:t>
            </a:r>
            <a:endParaRPr lang="en-US" dirty="0">
              <a:solidFill>
                <a:schemeClr val="bg1"/>
              </a:solidFill>
            </a:endParaRPr>
          </a:p>
        </p:txBody>
      </p:sp>
      <p:sp>
        <p:nvSpPr>
          <p:cNvPr id="19" name="Footer Placeholder 4"/>
          <p:cNvSpPr>
            <a:spLocks noGrp="1"/>
          </p:cNvSpPr>
          <p:nvPr>
            <p:ph type="ftr" sz="quarter" idx="11"/>
          </p:nvPr>
        </p:nvSpPr>
        <p:spPr>
          <a:xfrm>
            <a:off x="3124200" y="6248400"/>
            <a:ext cx="2895600" cy="365125"/>
          </a:xfrm>
        </p:spPr>
        <p:txBody>
          <a:bodyPr/>
          <a:lstStyle/>
          <a:p>
            <a:r>
              <a:rPr lang="en-US" dirty="0" smtClean="0">
                <a:solidFill>
                  <a:schemeClr val="bg1"/>
                </a:solidFill>
              </a:rPr>
              <a:t>3D Math Primer for Graphics &amp; Game Dev</a:t>
            </a:r>
            <a:endParaRPr lang="en-US" dirty="0">
              <a:solidFill>
                <a:schemeClr val="bg1"/>
              </a:solidFill>
            </a:endParaRPr>
          </a:p>
        </p:txBody>
      </p:sp>
      <p:sp>
        <p:nvSpPr>
          <p:cNvPr id="20" name="Slide Number Placeholder 5"/>
          <p:cNvSpPr>
            <a:spLocks noGrp="1"/>
          </p:cNvSpPr>
          <p:nvPr>
            <p:ph type="sldNum" sz="quarter" idx="12"/>
          </p:nvPr>
        </p:nvSpPr>
        <p:spPr>
          <a:xfrm>
            <a:off x="6553200" y="6248400"/>
            <a:ext cx="2133600" cy="365125"/>
          </a:xfrm>
        </p:spPr>
        <p:txBody>
          <a:bodyPr/>
          <a:lstStyle/>
          <a:p>
            <a:fld id="{B6F15528-21DE-4FAA-801E-634DDDAF4B2B}" type="slidenum">
              <a:rPr lang="en-US" smtClean="0">
                <a:solidFill>
                  <a:schemeClr val="bg1"/>
                </a:solidFill>
              </a:rPr>
              <a:pPr/>
              <a:t>93</a:t>
            </a:fld>
            <a:endParaRPr 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Quaternions</a:t>
            </a:r>
            <a:endParaRPr lang="en-US" dirty="0"/>
          </a:p>
        </p:txBody>
      </p:sp>
      <p:sp>
        <p:nvSpPr>
          <p:cNvPr id="3" name="Content Placeholder 2"/>
          <p:cNvSpPr>
            <a:spLocks noGrp="1"/>
          </p:cNvSpPr>
          <p:nvPr>
            <p:ph idx="1"/>
          </p:nvPr>
        </p:nvSpPr>
        <p:spPr>
          <a:xfrm>
            <a:off x="457200" y="1600200"/>
            <a:ext cx="4495800" cy="4525963"/>
          </a:xfrm>
        </p:spPr>
        <p:txBody>
          <a:bodyPr>
            <a:normAutofit fontScale="92500" lnSpcReduction="10000"/>
          </a:bodyPr>
          <a:lstStyle/>
          <a:p>
            <a:pPr>
              <a:lnSpc>
                <a:spcPct val="90000"/>
              </a:lnSpc>
            </a:pPr>
            <a:r>
              <a:rPr lang="en-US" dirty="0" err="1" smtClean="0"/>
              <a:t>Quaternions</a:t>
            </a:r>
            <a:r>
              <a:rPr lang="en-US" dirty="0" smtClean="0"/>
              <a:t> were invented by the Irish mathematician Sir William Rowan Hamilton in 1843.</a:t>
            </a:r>
          </a:p>
          <a:p>
            <a:pPr>
              <a:lnSpc>
                <a:spcPct val="90000"/>
              </a:lnSpc>
            </a:pPr>
            <a:r>
              <a:rPr lang="en-US" dirty="0" smtClean="0"/>
              <a:t>They have been the cause of much puzzlement to students since then.</a:t>
            </a:r>
          </a:p>
          <a:p>
            <a:pPr>
              <a:lnSpc>
                <a:spcPct val="90000"/>
              </a:lnSpc>
            </a:pPr>
            <a:r>
              <a:rPr lang="en-US" dirty="0" smtClean="0"/>
              <a:t>(Image from Wikimedia Commons.)</a:t>
            </a:r>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94</a:t>
            </a:fld>
            <a:endParaRPr lang="en-US"/>
          </a:p>
        </p:txBody>
      </p:sp>
      <p:pic>
        <p:nvPicPr>
          <p:cNvPr id="8194" name="Picture 2" descr="C:\Users\ian\Desktop\WilliamRowanHamilton[1].jpg"/>
          <p:cNvPicPr>
            <a:picLocks noChangeAspect="1" noChangeArrowheads="1"/>
          </p:cNvPicPr>
          <p:nvPr/>
        </p:nvPicPr>
        <p:blipFill>
          <a:blip r:embed="rId2" cstate="print"/>
          <a:srcRect/>
          <a:stretch>
            <a:fillRect/>
          </a:stretch>
        </p:blipFill>
        <p:spPr bwMode="auto">
          <a:xfrm>
            <a:off x="5181600" y="1752600"/>
            <a:ext cx="3403600" cy="4140200"/>
          </a:xfrm>
          <a:prstGeom prst="rect">
            <a:avLst/>
          </a:prstGeom>
          <a:noFill/>
          <a:effectLst>
            <a:outerShdw blurRad="1905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When </a:t>
            </a:r>
            <a:r>
              <a:rPr lang="en-US" dirty="0" err="1" smtClean="0"/>
              <a:t>Quaternions</a:t>
            </a:r>
            <a:r>
              <a:rPr lang="en-US" dirty="0" smtClean="0"/>
              <a:t> Were Invented</a:t>
            </a:r>
            <a:endParaRPr lang="en-US" dirty="0"/>
          </a:p>
        </p:txBody>
      </p:sp>
      <p:sp>
        <p:nvSpPr>
          <p:cNvPr id="3" name="Content Placeholder 2"/>
          <p:cNvSpPr>
            <a:spLocks noGrp="1"/>
          </p:cNvSpPr>
          <p:nvPr>
            <p:ph idx="1"/>
          </p:nvPr>
        </p:nvSpPr>
        <p:spPr>
          <a:xfrm>
            <a:off x="457200" y="1600200"/>
            <a:ext cx="4800600" cy="4525963"/>
          </a:xfrm>
        </p:spPr>
        <p:txBody>
          <a:bodyPr>
            <a:normAutofit fontScale="85000" lnSpcReduction="10000"/>
          </a:bodyPr>
          <a:lstStyle/>
          <a:p>
            <a:r>
              <a:rPr lang="en-US" dirty="0" smtClean="0"/>
              <a:t>On the 16th of October, 1843, Hamilton left the </a:t>
            </a:r>
            <a:r>
              <a:rPr lang="en-US" dirty="0" err="1" smtClean="0"/>
              <a:t>Dunsink</a:t>
            </a:r>
            <a:r>
              <a:rPr lang="en-US" dirty="0" smtClean="0"/>
              <a:t> Observatory in Dublin (where he lived and was serving as Director), and walked along the Royal Canal.</a:t>
            </a:r>
          </a:p>
          <a:p>
            <a:r>
              <a:rPr lang="en-US" dirty="0" smtClean="0"/>
              <a:t>His destination was the Royal Irish Academy at 19 Dawson Street in the center of Dublin.</a:t>
            </a:r>
          </a:p>
          <a:p>
            <a:r>
              <a:rPr lang="en-US" dirty="0" smtClean="0"/>
              <a:t>(Image from Wikimedia Commons.)</a:t>
            </a:r>
          </a:p>
          <a:p>
            <a:endParaRPr lang="en-US" dirty="0" smtClean="0"/>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95</a:t>
            </a:fld>
            <a:endParaRPr lang="en-US"/>
          </a:p>
        </p:txBody>
      </p:sp>
      <p:pic>
        <p:nvPicPr>
          <p:cNvPr id="10243" name="Picture 3"/>
          <p:cNvPicPr>
            <a:picLocks noChangeAspect="1" noChangeArrowheads="1"/>
          </p:cNvPicPr>
          <p:nvPr/>
        </p:nvPicPr>
        <p:blipFill>
          <a:blip r:embed="rId2" cstate="print"/>
          <a:srcRect/>
          <a:stretch>
            <a:fillRect/>
          </a:stretch>
        </p:blipFill>
        <p:spPr bwMode="auto">
          <a:xfrm>
            <a:off x="5486400" y="1828800"/>
            <a:ext cx="3300413" cy="2475794"/>
          </a:xfrm>
          <a:prstGeom prst="rect">
            <a:avLst/>
          </a:prstGeom>
          <a:noFill/>
          <a:ln w="9525">
            <a:noFill/>
            <a:miter lim="800000"/>
            <a:headEnd/>
            <a:tailEnd/>
          </a:ln>
          <a:effectLst>
            <a:outerShdw blurRad="1778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Nerd Alert!</a:t>
            </a:r>
            <a:endParaRPr lang="en-US" dirty="0"/>
          </a:p>
        </p:txBody>
      </p:sp>
      <p:sp>
        <p:nvSpPr>
          <p:cNvPr id="3" name="Content Placeholder 2"/>
          <p:cNvSpPr>
            <a:spLocks noGrp="1"/>
          </p:cNvSpPr>
          <p:nvPr>
            <p:ph idx="1"/>
          </p:nvPr>
        </p:nvSpPr>
        <p:spPr/>
        <p:txBody>
          <a:bodyPr/>
          <a:lstStyle/>
          <a:p>
            <a:pPr marL="0" indent="0">
              <a:buNone/>
            </a:pPr>
            <a:r>
              <a:rPr lang="en-US" dirty="0" smtClean="0"/>
              <a:t>On his way, as he was passing over Broom (Brougham/Broome) Bridge, he discovered the fundamental quaternion formula:</a:t>
            </a:r>
          </a:p>
          <a:p>
            <a:pPr algn="ctr">
              <a:buFontTx/>
              <a:buNone/>
            </a:pPr>
            <a:r>
              <a:rPr lang="en-US" i="1" dirty="0" smtClean="0"/>
              <a:t>i</a:t>
            </a:r>
            <a:r>
              <a:rPr lang="en-US" baseline="30000" dirty="0" smtClean="0"/>
              <a:t>2</a:t>
            </a:r>
            <a:r>
              <a:rPr lang="en-US" dirty="0" smtClean="0"/>
              <a:t> = </a:t>
            </a:r>
            <a:r>
              <a:rPr lang="en-US" i="1" dirty="0" smtClean="0"/>
              <a:t>j</a:t>
            </a:r>
            <a:r>
              <a:rPr lang="en-US" baseline="30000" dirty="0" smtClean="0"/>
              <a:t>2</a:t>
            </a:r>
            <a:r>
              <a:rPr lang="en-US" dirty="0" smtClean="0"/>
              <a:t> = </a:t>
            </a:r>
            <a:r>
              <a:rPr lang="en-US" i="1" dirty="0" smtClean="0"/>
              <a:t>k</a:t>
            </a:r>
            <a:r>
              <a:rPr lang="en-US" baseline="30000" dirty="0" smtClean="0"/>
              <a:t>2</a:t>
            </a:r>
            <a:r>
              <a:rPr lang="en-US" dirty="0" smtClean="0"/>
              <a:t> = </a:t>
            </a:r>
            <a:r>
              <a:rPr lang="en-US" i="1" dirty="0" err="1" smtClean="0"/>
              <a:t>ijk</a:t>
            </a:r>
            <a:r>
              <a:rPr lang="en-US" dirty="0" smtClean="0"/>
              <a:t> = –1.</a:t>
            </a:r>
          </a:p>
          <a:p>
            <a:pPr marL="0" indent="0">
              <a:buNone/>
            </a:pPr>
            <a:r>
              <a:rPr lang="en-US" dirty="0" smtClean="0"/>
              <a:t>He was so excited about this that he scratched the formula onto the bridge with his penknife. No trace can be found today, but in 1958 a plaque was erected on the site. </a:t>
            </a:r>
          </a:p>
          <a:p>
            <a:endParaRPr lang="en-US" dirty="0"/>
          </a:p>
        </p:txBody>
      </p:sp>
      <p:sp>
        <p:nvSpPr>
          <p:cNvPr id="4" name="Date Placeholder 3"/>
          <p:cNvSpPr>
            <a:spLocks noGrp="1"/>
          </p:cNvSpPr>
          <p:nvPr>
            <p:ph type="dt" sz="half" idx="10"/>
          </p:nvPr>
        </p:nvSpPr>
        <p:spPr/>
        <p:txBody>
          <a:bodyPr/>
          <a:lstStyle/>
          <a:p>
            <a:r>
              <a:rPr lang="en-US" smtClean="0"/>
              <a:t>Chapter 8  Notes</a:t>
            </a:r>
            <a:endParaRPr lang="en-US"/>
          </a:p>
        </p:txBody>
      </p:sp>
      <p:sp>
        <p:nvSpPr>
          <p:cNvPr id="5" name="Footer Placeholder 4"/>
          <p:cNvSpPr>
            <a:spLocks noGrp="1"/>
          </p:cNvSpPr>
          <p:nvPr>
            <p:ph type="ftr" sz="quarter" idx="11"/>
          </p:nvPr>
        </p:nvSpPr>
        <p:spPr/>
        <p:txBody>
          <a:bodyPr/>
          <a:lstStyle/>
          <a:p>
            <a:r>
              <a:rPr lang="en-US" smtClean="0"/>
              <a:t>3D Math Primer for Graphics &amp; Game Dev</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96</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Chapter 8  Notes</a:t>
            </a:r>
            <a:endParaRPr lang="en-US"/>
          </a:p>
        </p:txBody>
      </p:sp>
      <p:sp>
        <p:nvSpPr>
          <p:cNvPr id="3" name="Footer Placeholder 2"/>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97</a:t>
            </a:fld>
            <a:endParaRPr lang="en-US"/>
          </a:p>
        </p:txBody>
      </p:sp>
      <p:sp>
        <p:nvSpPr>
          <p:cNvPr id="5" name="Content Placeholder 2"/>
          <p:cNvSpPr txBox="1">
            <a:spLocks/>
          </p:cNvSpPr>
          <p:nvPr/>
        </p:nvSpPr>
        <p:spPr>
          <a:xfrm>
            <a:off x="457200" y="5334000"/>
            <a:ext cx="8229600" cy="792163"/>
          </a:xfrm>
          <a:prstGeom prst="rect">
            <a:avLst/>
          </a:prstGeom>
        </p:spPr>
        <p:txBody>
          <a:bodyPr/>
          <a:lstStyle/>
          <a:p>
            <a:pPr marL="342900" marR="0" lvl="0" indent="-34290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0" i="0" u="none" strike="noStrike" kern="1200" cap="none" spc="0" normalizeH="0" baseline="0" noProof="0" smtClean="0">
                <a:ln>
                  <a:noFill/>
                </a:ln>
                <a:solidFill>
                  <a:schemeClr val="tx1"/>
                </a:solidFill>
                <a:effectLst/>
                <a:uLnTx/>
                <a:uFillTx/>
                <a:latin typeface="+mn-lt"/>
                <a:ea typeface="+mn-ea"/>
                <a:cs typeface="+mn-cs"/>
              </a:rPr>
              <a:t>(Image from Wikimedia Commons.)</a:t>
            </a:r>
            <a:endParaRPr kumimoji="0" lang="en-US" sz="3200" b="0" i="0" u="none" strike="noStrike" kern="1200" cap="none" spc="0" normalizeH="0" baseline="0" noProof="0" dirty="0">
              <a:ln>
                <a:noFill/>
              </a:ln>
              <a:solidFill>
                <a:schemeClr val="tx1"/>
              </a:solidFill>
              <a:effectLst/>
              <a:uLnTx/>
              <a:uFillTx/>
              <a:latin typeface="+mn-lt"/>
              <a:ea typeface="+mn-ea"/>
              <a:cs typeface="+mn-cs"/>
            </a:endParaRPr>
          </a:p>
        </p:txBody>
      </p:sp>
      <p:pic>
        <p:nvPicPr>
          <p:cNvPr id="6" name="Picture 2" descr="C:\Users\ian\Desktop\Quaternion_Plague_on_Broom_Bridge[1].jpg"/>
          <p:cNvPicPr>
            <a:picLocks noChangeAspect="1" noChangeArrowheads="1"/>
          </p:cNvPicPr>
          <p:nvPr/>
        </p:nvPicPr>
        <p:blipFill>
          <a:blip r:embed="rId2" cstate="print"/>
          <a:srcRect/>
          <a:stretch>
            <a:fillRect/>
          </a:stretch>
        </p:blipFill>
        <p:spPr bwMode="auto">
          <a:xfrm>
            <a:off x="1524000" y="685800"/>
            <a:ext cx="6034061" cy="4320388"/>
          </a:xfrm>
          <a:prstGeom prst="rect">
            <a:avLst/>
          </a:prstGeom>
          <a:noFill/>
          <a:effectLst>
            <a:outerShdw blurRad="215900" dist="38100" dir="2700000" sx="103000" sy="103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normAutofit fontScale="90000"/>
          </a:bodyPr>
          <a:lstStyle/>
          <a:p>
            <a:r>
              <a:rPr lang="en-US" sz="3600" dirty="0" err="1" smtClean="0"/>
              <a:t>Quaternions</a:t>
            </a:r>
            <a:r>
              <a:rPr lang="en-US" sz="3600" dirty="0" smtClean="0"/>
              <a:t> Version 1: </a:t>
            </a:r>
            <a:r>
              <a:rPr lang="en-US" dirty="0" smtClean="0"/>
              <a:t/>
            </a:r>
            <a:br>
              <a:rPr lang="en-US" dirty="0" smtClean="0"/>
            </a:br>
            <a:r>
              <a:rPr lang="en-US" dirty="0" smtClean="0"/>
              <a:t>Complex </a:t>
            </a:r>
            <a:r>
              <a:rPr lang="en-US" dirty="0"/>
              <a:t>Number Notation</a:t>
            </a:r>
          </a:p>
        </p:txBody>
      </p:sp>
      <p:sp>
        <p:nvSpPr>
          <p:cNvPr id="12291" name="Rectangle 3"/>
          <p:cNvSpPr>
            <a:spLocks noGrp="1" noChangeArrowheads="1"/>
          </p:cNvSpPr>
          <p:nvPr>
            <p:ph idx="1"/>
          </p:nvPr>
        </p:nvSpPr>
        <p:spPr/>
        <p:txBody>
          <a:bodyPr>
            <a:normAutofit lnSpcReduction="10000"/>
          </a:bodyPr>
          <a:lstStyle/>
          <a:p>
            <a:pPr marL="0" indent="0">
              <a:buNone/>
            </a:pPr>
            <a:r>
              <a:rPr lang="en-US" dirty="0" smtClean="0"/>
              <a:t>This notation is just </a:t>
            </a:r>
            <a:r>
              <a:rPr lang="en-US" dirty="0"/>
              <a:t>like complex numbers, but </a:t>
            </a:r>
            <a:r>
              <a:rPr lang="en-US" dirty="0" smtClean="0"/>
              <a:t>with </a:t>
            </a:r>
            <a:r>
              <a:rPr lang="en-US" dirty="0"/>
              <a:t>three imaginary parts, </a:t>
            </a:r>
            <a:r>
              <a:rPr lang="en-US" i="1" dirty="0" err="1"/>
              <a:t>i</a:t>
            </a:r>
            <a:r>
              <a:rPr lang="en-US" i="1" dirty="0"/>
              <a:t>, j, k</a:t>
            </a:r>
            <a:r>
              <a:rPr lang="en-US" dirty="0"/>
              <a:t>.</a:t>
            </a:r>
          </a:p>
          <a:p>
            <a:pPr algn="ctr">
              <a:buFontTx/>
              <a:buNone/>
            </a:pPr>
            <a:r>
              <a:rPr lang="en-US" dirty="0"/>
              <a:t>q = </a:t>
            </a:r>
            <a:r>
              <a:rPr lang="en-US" i="1" dirty="0"/>
              <a:t>w + xi + </a:t>
            </a:r>
            <a:r>
              <a:rPr lang="en-US" i="1" dirty="0" err="1"/>
              <a:t>yj</a:t>
            </a:r>
            <a:r>
              <a:rPr lang="en-US" i="1" dirty="0"/>
              <a:t> + </a:t>
            </a:r>
            <a:r>
              <a:rPr lang="en-US" i="1" dirty="0" err="1" smtClean="0"/>
              <a:t>zk</a:t>
            </a:r>
            <a:r>
              <a:rPr lang="en-US" i="1" dirty="0" smtClean="0"/>
              <a:t>.</a:t>
            </a:r>
            <a:endParaRPr lang="en-US" i="1" dirty="0"/>
          </a:p>
          <a:p>
            <a:pPr>
              <a:buNone/>
            </a:pPr>
            <a:r>
              <a:rPr lang="en-US" dirty="0"/>
              <a:t>Here’s how the imaginary parts interact:</a:t>
            </a:r>
          </a:p>
          <a:p>
            <a:pPr algn="ctr">
              <a:buFontTx/>
              <a:buNone/>
            </a:pPr>
            <a:r>
              <a:rPr lang="en-US" i="1" dirty="0"/>
              <a:t>i</a:t>
            </a:r>
            <a:r>
              <a:rPr lang="en-US" baseline="30000" dirty="0"/>
              <a:t>2</a:t>
            </a:r>
            <a:r>
              <a:rPr lang="en-US" dirty="0"/>
              <a:t> = </a:t>
            </a:r>
            <a:r>
              <a:rPr lang="en-US" i="1" dirty="0"/>
              <a:t>j</a:t>
            </a:r>
            <a:r>
              <a:rPr lang="en-US" baseline="30000" dirty="0"/>
              <a:t>2</a:t>
            </a:r>
            <a:r>
              <a:rPr lang="en-US" dirty="0"/>
              <a:t> = </a:t>
            </a:r>
            <a:r>
              <a:rPr lang="en-US" i="1" dirty="0"/>
              <a:t>k</a:t>
            </a:r>
            <a:r>
              <a:rPr lang="en-US" baseline="30000" dirty="0"/>
              <a:t>2</a:t>
            </a:r>
            <a:r>
              <a:rPr lang="en-US" dirty="0"/>
              <a:t> = </a:t>
            </a:r>
            <a:r>
              <a:rPr lang="en-US" i="1" dirty="0" err="1"/>
              <a:t>ijk</a:t>
            </a:r>
            <a:r>
              <a:rPr lang="en-US" dirty="0"/>
              <a:t> = </a:t>
            </a:r>
            <a:r>
              <a:rPr lang="en-US" dirty="0" smtClean="0"/>
              <a:t>–1</a:t>
            </a:r>
            <a:endParaRPr lang="en-US" dirty="0"/>
          </a:p>
          <a:p>
            <a:pPr algn="ctr">
              <a:buFontTx/>
              <a:buNone/>
            </a:pPr>
            <a:r>
              <a:rPr lang="en-US" i="1" dirty="0" err="1"/>
              <a:t>ij</a:t>
            </a:r>
            <a:r>
              <a:rPr lang="en-US" i="1" dirty="0"/>
              <a:t> = k, </a:t>
            </a:r>
            <a:r>
              <a:rPr lang="en-US" i="1" dirty="0" err="1"/>
              <a:t>jk</a:t>
            </a:r>
            <a:r>
              <a:rPr lang="en-US" i="1" dirty="0"/>
              <a:t> = </a:t>
            </a:r>
            <a:r>
              <a:rPr lang="en-US" i="1" dirty="0" err="1"/>
              <a:t>i</a:t>
            </a:r>
            <a:r>
              <a:rPr lang="en-US" i="1" dirty="0"/>
              <a:t>, </a:t>
            </a:r>
            <a:r>
              <a:rPr lang="en-US" i="1" dirty="0" err="1"/>
              <a:t>ki</a:t>
            </a:r>
            <a:r>
              <a:rPr lang="en-US" i="1" dirty="0"/>
              <a:t> = j</a:t>
            </a:r>
          </a:p>
          <a:p>
            <a:pPr algn="ctr">
              <a:buFontTx/>
              <a:buNone/>
            </a:pPr>
            <a:r>
              <a:rPr lang="en-US" i="1" dirty="0" err="1"/>
              <a:t>ji</a:t>
            </a:r>
            <a:r>
              <a:rPr lang="en-US" i="1" dirty="0"/>
              <a:t> = </a:t>
            </a:r>
            <a:r>
              <a:rPr lang="en-US" dirty="0" smtClean="0"/>
              <a:t>–</a:t>
            </a:r>
            <a:r>
              <a:rPr lang="en-US" i="1" dirty="0" smtClean="0"/>
              <a:t>k</a:t>
            </a:r>
            <a:r>
              <a:rPr lang="en-US" i="1" dirty="0"/>
              <a:t>, </a:t>
            </a:r>
            <a:r>
              <a:rPr lang="en-US" i="1" dirty="0" err="1"/>
              <a:t>kj</a:t>
            </a:r>
            <a:r>
              <a:rPr lang="en-US" i="1" dirty="0"/>
              <a:t> = </a:t>
            </a:r>
            <a:r>
              <a:rPr lang="en-US" dirty="0" smtClean="0"/>
              <a:t>–</a:t>
            </a:r>
            <a:r>
              <a:rPr lang="en-US" i="1" dirty="0" err="1" smtClean="0"/>
              <a:t>i</a:t>
            </a:r>
            <a:r>
              <a:rPr lang="en-US" i="1" dirty="0"/>
              <a:t>, </a:t>
            </a:r>
            <a:r>
              <a:rPr lang="en-US" i="1" dirty="0" err="1"/>
              <a:t>ik</a:t>
            </a:r>
            <a:r>
              <a:rPr lang="en-US" i="1" dirty="0"/>
              <a:t> = </a:t>
            </a:r>
            <a:r>
              <a:rPr lang="en-US" dirty="0" smtClean="0"/>
              <a:t>–</a:t>
            </a:r>
            <a:r>
              <a:rPr lang="en-US" i="1" dirty="0" smtClean="0"/>
              <a:t>j</a:t>
            </a:r>
          </a:p>
          <a:p>
            <a:pPr>
              <a:buFontTx/>
              <a:buNone/>
            </a:pPr>
            <a:r>
              <a:rPr lang="en-US" dirty="0" smtClean="0"/>
              <a:t>This is what Hamilton scratched on the bridge.</a:t>
            </a:r>
            <a:endParaRPr lang="en-US" dirty="0"/>
          </a:p>
          <a:p>
            <a:pPr algn="ctr">
              <a:buFontTx/>
              <a:buNone/>
            </a:pPr>
            <a:endParaRPr lang="en-US" i="1" dirty="0"/>
          </a:p>
        </p:txBody>
      </p:sp>
      <p:sp>
        <p:nvSpPr>
          <p:cNvPr id="6" name="Date Placeholder 5"/>
          <p:cNvSpPr>
            <a:spLocks noGrp="1"/>
          </p:cNvSpPr>
          <p:nvPr>
            <p:ph type="dt" sz="half" idx="10"/>
          </p:nvPr>
        </p:nvSpPr>
        <p:spPr/>
        <p:txBody>
          <a:bodyPr/>
          <a:lstStyle/>
          <a:p>
            <a:r>
              <a:rPr lang="en-US" smtClean="0"/>
              <a:t>Chapter 8  Notes</a:t>
            </a:r>
            <a:endParaRPr lang="en-US"/>
          </a:p>
        </p:txBody>
      </p:sp>
      <p:sp>
        <p:nvSpPr>
          <p:cNvPr id="7" name="Footer Placeholder 6"/>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B6F062E0-98AF-43B9-89A7-2B63CF166EC1}" type="slidenum">
              <a:rPr lang="en-US"/>
              <a:pPr/>
              <a:t>98</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normAutofit fontScale="90000"/>
          </a:bodyPr>
          <a:lstStyle/>
          <a:p>
            <a:r>
              <a:rPr lang="en-US" sz="3600" dirty="0" err="1"/>
              <a:t>Quaternions</a:t>
            </a:r>
            <a:r>
              <a:rPr lang="en-US" sz="3600" dirty="0"/>
              <a:t> Version 2: </a:t>
            </a:r>
            <a:r>
              <a:rPr lang="en-US" dirty="0" smtClean="0"/>
              <a:t/>
            </a:r>
            <a:br>
              <a:rPr lang="en-US" dirty="0" smtClean="0"/>
            </a:br>
            <a:r>
              <a:rPr lang="en-US" dirty="0" smtClean="0"/>
              <a:t>Vector-Scalar </a:t>
            </a:r>
            <a:r>
              <a:rPr lang="en-US" dirty="0"/>
              <a:t>Notation</a:t>
            </a:r>
          </a:p>
        </p:txBody>
      </p:sp>
      <p:sp>
        <p:nvSpPr>
          <p:cNvPr id="13315" name="Rectangle 3"/>
          <p:cNvSpPr>
            <a:spLocks noGrp="1" noChangeArrowheads="1"/>
          </p:cNvSpPr>
          <p:nvPr>
            <p:ph idx="1"/>
          </p:nvPr>
        </p:nvSpPr>
        <p:spPr/>
        <p:txBody>
          <a:bodyPr/>
          <a:lstStyle/>
          <a:p>
            <a:pPr>
              <a:buNone/>
            </a:pPr>
            <a:r>
              <a:rPr lang="en-US" sz="2800" dirty="0"/>
              <a:t>Instead of the imaginary number notation:</a:t>
            </a:r>
          </a:p>
          <a:p>
            <a:pPr algn="ctr">
              <a:buNone/>
            </a:pPr>
            <a:r>
              <a:rPr lang="en-US" sz="2800" i="1" dirty="0"/>
              <a:t>w + xi + </a:t>
            </a:r>
            <a:r>
              <a:rPr lang="en-US" sz="2800" i="1" dirty="0" err="1"/>
              <a:t>yj</a:t>
            </a:r>
            <a:r>
              <a:rPr lang="en-US" sz="2800" i="1" dirty="0"/>
              <a:t> + </a:t>
            </a:r>
            <a:r>
              <a:rPr lang="en-US" sz="2800" i="1" dirty="0" err="1"/>
              <a:t>zk</a:t>
            </a:r>
            <a:endParaRPr lang="en-US" sz="2800" i="1" dirty="0"/>
          </a:p>
          <a:p>
            <a:pPr>
              <a:buNone/>
            </a:pPr>
            <a:r>
              <a:rPr lang="en-US" sz="2800" dirty="0" smtClean="0"/>
              <a:t>use </a:t>
            </a:r>
            <a:r>
              <a:rPr lang="en-US" sz="2800" dirty="0"/>
              <a:t>vector-scalar notation:</a:t>
            </a:r>
          </a:p>
          <a:p>
            <a:pPr algn="ctr">
              <a:buNone/>
            </a:pPr>
            <a:r>
              <a:rPr lang="en-US" sz="2800" b="1" dirty="0"/>
              <a:t>q</a:t>
            </a:r>
            <a:r>
              <a:rPr lang="en-US" sz="2800" i="1" dirty="0"/>
              <a:t> = </a:t>
            </a:r>
            <a:r>
              <a:rPr lang="en-US" sz="2800" dirty="0"/>
              <a:t>[ </a:t>
            </a:r>
            <a:r>
              <a:rPr lang="en-US" sz="2800" i="1" dirty="0"/>
              <a:t>w</a:t>
            </a:r>
            <a:r>
              <a:rPr lang="en-US" sz="2800" dirty="0"/>
              <a:t> </a:t>
            </a:r>
            <a:r>
              <a:rPr lang="en-US" sz="2800" b="1" dirty="0"/>
              <a:t>v</a:t>
            </a:r>
            <a:r>
              <a:rPr lang="en-US" sz="2800" dirty="0"/>
              <a:t> </a:t>
            </a:r>
            <a:r>
              <a:rPr lang="en-US" sz="2800" dirty="0" smtClean="0"/>
              <a:t>],</a:t>
            </a:r>
          </a:p>
          <a:p>
            <a:pPr>
              <a:buNone/>
            </a:pPr>
            <a:r>
              <a:rPr lang="en-US" sz="2800" dirty="0" smtClean="0"/>
              <a:t>where </a:t>
            </a:r>
            <a:r>
              <a:rPr lang="en-US" sz="2800" i="1" dirty="0"/>
              <a:t>w</a:t>
            </a:r>
            <a:r>
              <a:rPr lang="en-US" sz="2800" dirty="0"/>
              <a:t> is a scalar and </a:t>
            </a:r>
            <a:r>
              <a:rPr lang="en-US" sz="2800" b="1" dirty="0"/>
              <a:t>v</a:t>
            </a:r>
            <a:r>
              <a:rPr lang="en-US" sz="2800" dirty="0"/>
              <a:t> a </a:t>
            </a:r>
            <a:r>
              <a:rPr lang="en-US" sz="2800" dirty="0" smtClean="0"/>
              <a:t>vector. Alternatively</a:t>
            </a:r>
            <a:r>
              <a:rPr lang="en-US" sz="2800" dirty="0"/>
              <a:t>:</a:t>
            </a:r>
          </a:p>
          <a:p>
            <a:pPr algn="ctr">
              <a:buNone/>
            </a:pPr>
            <a:r>
              <a:rPr lang="en-US" sz="2800" b="1" dirty="0"/>
              <a:t>q</a:t>
            </a:r>
            <a:r>
              <a:rPr lang="en-US" sz="2800" i="1" dirty="0"/>
              <a:t> = </a:t>
            </a:r>
            <a:r>
              <a:rPr lang="en-US" sz="2800" dirty="0"/>
              <a:t>[ </a:t>
            </a:r>
            <a:r>
              <a:rPr lang="en-US" sz="2800" i="1" dirty="0"/>
              <a:t>w</a:t>
            </a:r>
            <a:r>
              <a:rPr lang="en-US" sz="2800" dirty="0"/>
              <a:t> ( </a:t>
            </a:r>
            <a:r>
              <a:rPr lang="en-US" sz="2800" i="1" dirty="0"/>
              <a:t>x y z</a:t>
            </a:r>
            <a:r>
              <a:rPr lang="en-US" sz="2800" dirty="0"/>
              <a:t> ) ]</a:t>
            </a:r>
          </a:p>
          <a:p>
            <a:pPr>
              <a:buNone/>
            </a:pPr>
            <a:r>
              <a:rPr lang="en-US" sz="2800" dirty="0" smtClean="0"/>
              <a:t>(it’s </a:t>
            </a:r>
            <a:r>
              <a:rPr lang="en-US" sz="2800" dirty="0"/>
              <a:t>the same </a:t>
            </a:r>
            <a:r>
              <a:rPr lang="en-US" sz="2800" i="1" dirty="0"/>
              <a:t>w, x, y, </a:t>
            </a:r>
            <a:r>
              <a:rPr lang="en-US" sz="2800" i="1" dirty="0" smtClean="0"/>
              <a:t>z</a:t>
            </a:r>
            <a:r>
              <a:rPr lang="en-US" sz="2800" dirty="0" smtClean="0"/>
              <a:t>)</a:t>
            </a:r>
            <a:r>
              <a:rPr lang="en-US" sz="2800" i="1" dirty="0" smtClean="0"/>
              <a:t>.</a:t>
            </a:r>
            <a:endParaRPr lang="en-US" sz="2800" i="1" dirty="0"/>
          </a:p>
          <a:p>
            <a:pPr>
              <a:buFontTx/>
              <a:buNone/>
            </a:pPr>
            <a:endParaRPr lang="en-US" sz="2800" dirty="0"/>
          </a:p>
        </p:txBody>
      </p:sp>
      <p:sp>
        <p:nvSpPr>
          <p:cNvPr id="5" name="Date Placeholder 4"/>
          <p:cNvSpPr>
            <a:spLocks noGrp="1"/>
          </p:cNvSpPr>
          <p:nvPr>
            <p:ph type="dt" sz="half" idx="10"/>
          </p:nvPr>
        </p:nvSpPr>
        <p:spPr/>
        <p:txBody>
          <a:bodyPr/>
          <a:lstStyle/>
          <a:p>
            <a:r>
              <a:rPr lang="en-US" smtClean="0"/>
              <a:t>Chapter 8  Notes</a:t>
            </a:r>
            <a:endParaRPr lang="en-US"/>
          </a:p>
        </p:txBody>
      </p:sp>
      <p:sp>
        <p:nvSpPr>
          <p:cNvPr id="6" name="Footer Placeholder 5"/>
          <p:cNvSpPr>
            <a:spLocks noGrp="1"/>
          </p:cNvSpPr>
          <p:nvPr>
            <p:ph type="ftr" sz="quarter" idx="11"/>
          </p:nvPr>
        </p:nvSpPr>
        <p:spPr/>
        <p:txBody>
          <a:bodyPr/>
          <a:lstStyle/>
          <a:p>
            <a:r>
              <a:rPr lang="en-US" smtClean="0"/>
              <a:t>3D Math Primer for Graphics &amp; Game Dev</a:t>
            </a:r>
            <a:endParaRPr lang="en-US"/>
          </a:p>
        </p:txBody>
      </p:sp>
      <p:sp>
        <p:nvSpPr>
          <p:cNvPr id="4" name="Slide Number Placeholder 5"/>
          <p:cNvSpPr>
            <a:spLocks noGrp="1"/>
          </p:cNvSpPr>
          <p:nvPr>
            <p:ph type="sldNum" sz="quarter" idx="12"/>
          </p:nvPr>
        </p:nvSpPr>
        <p:spPr/>
        <p:txBody>
          <a:bodyPr/>
          <a:lstStyle/>
          <a:p>
            <a:fld id="{F975C6E1-A1AF-4DE8-B504-4660E0D138BA}" type="slidenum">
              <a:rPr lang="en-US"/>
              <a:pPr/>
              <a:t>99</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Game Math Lecture Not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Game Math Lecture Notes</Template>
  <TotalTime>1608</TotalTime>
  <Words>15749</Words>
  <Application>Microsoft Office PowerPoint</Application>
  <PresentationFormat>On-screen Show (4:3)</PresentationFormat>
  <Paragraphs>1512</Paragraphs>
  <Slides>211</Slides>
  <Notes>0</Notes>
  <HiddenSlides>0</HiddenSlides>
  <MMClips>0</MMClips>
  <ScaleCrop>false</ScaleCrop>
  <HeadingPairs>
    <vt:vector size="4" baseType="variant">
      <vt:variant>
        <vt:lpstr>Theme</vt:lpstr>
      </vt:variant>
      <vt:variant>
        <vt:i4>1</vt:i4>
      </vt:variant>
      <vt:variant>
        <vt:lpstr>Slide Titles</vt:lpstr>
      </vt:variant>
      <vt:variant>
        <vt:i4>211</vt:i4>
      </vt:variant>
    </vt:vector>
  </HeadingPairs>
  <TitlesOfParts>
    <vt:vector size="212" baseType="lpstr">
      <vt:lpstr>Game Math Lecture Notes</vt:lpstr>
      <vt:lpstr>Chapter 8  Rotation in Three Dimensions</vt:lpstr>
      <vt:lpstr>What You’ll See in This Chapter</vt:lpstr>
      <vt:lpstr>Word Cloud</vt:lpstr>
      <vt:lpstr>Section 8.1: What Exactly is “Orientation”?</vt:lpstr>
      <vt:lpstr>Orientation</vt:lpstr>
      <vt:lpstr>This is Important Because</vt:lpstr>
      <vt:lpstr>Some People Get Confused</vt:lpstr>
      <vt:lpstr>What is Angular Displacement?</vt:lpstr>
      <vt:lpstr>How to Represent Orientation</vt:lpstr>
      <vt:lpstr>Section 8.2: Matrix Form</vt:lpstr>
      <vt:lpstr>Matrix Form</vt:lpstr>
      <vt:lpstr>Example</vt:lpstr>
      <vt:lpstr>PowerPoint Presentation</vt:lpstr>
      <vt:lpstr>To Transpose or Not to Transpose? That is the Question</vt:lpstr>
      <vt:lpstr>A Coder’s Lament</vt:lpstr>
      <vt:lpstr>It’s Just a Matrix, Right?</vt:lpstr>
      <vt:lpstr>But…</vt:lpstr>
      <vt:lpstr>Which Matrix Should We Use?</vt:lpstr>
      <vt:lpstr>Orientation in a State Variable</vt:lpstr>
      <vt:lpstr>We’re All Coders, Right?</vt:lpstr>
      <vt:lpstr>In Code</vt:lpstr>
      <vt:lpstr>On Coding Style</vt:lpstr>
      <vt:lpstr>Just a Matrix?</vt:lpstr>
      <vt:lpstr>A Rotation Matrix Class</vt:lpstr>
      <vt:lpstr>Some Justification</vt:lpstr>
      <vt:lpstr>If Frank Sinatra Was a Coder,  Would He Do It His Way?</vt:lpstr>
      <vt:lpstr>It Shouldn’t Matter</vt:lpstr>
      <vt:lpstr>What’s in a (Function) Name?</vt:lpstr>
      <vt:lpstr>Back to the Math</vt:lpstr>
      <vt:lpstr>Direction Cosines Matrix</vt:lpstr>
      <vt:lpstr>Direction Cosines Matrix</vt:lpstr>
      <vt:lpstr>Direction Cosines Matrix</vt:lpstr>
      <vt:lpstr>Example</vt:lpstr>
      <vt:lpstr>PowerPoint Presentation</vt:lpstr>
      <vt:lpstr>Conclusion</vt:lpstr>
      <vt:lpstr>The Other Case</vt:lpstr>
      <vt:lpstr>PowerPoint Presentation</vt:lpstr>
      <vt:lpstr>Conclusion</vt:lpstr>
      <vt:lpstr>Advantages of Matrix Form 1</vt:lpstr>
      <vt:lpstr>Advantages of Matrix Form 2</vt:lpstr>
      <vt:lpstr>Advantages of Matrix Form 3</vt:lpstr>
      <vt:lpstr>Advantages of Matrix Form 4</vt:lpstr>
      <vt:lpstr>Disadvantages of Matrix Form 1</vt:lpstr>
      <vt:lpstr>Disadvantages of Matrix Form 2</vt:lpstr>
      <vt:lpstr>Disadvantages of Matrix Form 3</vt:lpstr>
      <vt:lpstr>How Can Matrices Get Malformed?</vt:lpstr>
      <vt:lpstr>Summary of Matrix Form 1</vt:lpstr>
      <vt:lpstr>Summary of Matrix Form 2</vt:lpstr>
      <vt:lpstr>Section 8.3: Euler Angles</vt:lpstr>
      <vt:lpstr>Euler Angles</vt:lpstr>
      <vt:lpstr>Euler Angles</vt:lpstr>
      <vt:lpstr>Implementing Euler Angles</vt:lpstr>
      <vt:lpstr>Heading</vt:lpstr>
      <vt:lpstr>Pitch</vt:lpstr>
      <vt:lpstr>Bank</vt:lpstr>
      <vt:lpstr>The Sign Matters</vt:lpstr>
      <vt:lpstr>The Order Matters</vt:lpstr>
      <vt:lpstr>What’s in a Name?</vt:lpstr>
      <vt:lpstr>Back to Yaw-pitch-roll </vt:lpstr>
      <vt:lpstr>The Fixed-Axis System</vt:lpstr>
      <vt:lpstr>Example</vt:lpstr>
      <vt:lpstr>More Later</vt:lpstr>
      <vt:lpstr>Advantages of Euler Angles</vt:lpstr>
      <vt:lpstr>Disadvantages of Euler Angles</vt:lpstr>
      <vt:lpstr>Aliasing</vt:lpstr>
      <vt:lpstr>Canonical Euler Angles</vt:lpstr>
      <vt:lpstr>Gimbal Lock</vt:lpstr>
      <vt:lpstr>Canonical Euler Angles</vt:lpstr>
      <vt:lpstr>Hint for Programmers</vt:lpstr>
      <vt:lpstr>More on Gimbal Lock</vt:lpstr>
      <vt:lpstr>Aliasing and Gimbal Lock</vt:lpstr>
      <vt:lpstr>The Dangers of Lerping</vt:lpstr>
      <vt:lpstr>Problems</vt:lpstr>
      <vt:lpstr>What About Canonical Euler Angles?</vt:lpstr>
      <vt:lpstr>Function wrapPi</vt:lpstr>
      <vt:lpstr>PowerPoint Presentation</vt:lpstr>
      <vt:lpstr>Another Problem</vt:lpstr>
      <vt:lpstr>Visualizing Gimbal Lock</vt:lpstr>
      <vt:lpstr>Summary of Euler Angles 1</vt:lpstr>
      <vt:lpstr>Summary of Euler Angles 2</vt:lpstr>
      <vt:lpstr>Summary of Euler Angles 3</vt:lpstr>
      <vt:lpstr>Section 8.4: Axis-Angle and Exponential Map</vt:lpstr>
      <vt:lpstr>Euler's Rotation Theorem</vt:lpstr>
      <vt:lpstr>Exponential Maps</vt:lpstr>
      <vt:lpstr>Multiples of Angular Displacements</vt:lpstr>
      <vt:lpstr>Exponential Map vs Axis-Angle</vt:lpstr>
      <vt:lpstr>Aliasing and Singularities</vt:lpstr>
      <vt:lpstr>Other Aliases</vt:lpstr>
      <vt:lpstr>More on the Euler Rotation Theorem.</vt:lpstr>
      <vt:lpstr>Concatenating Rotations</vt:lpstr>
      <vt:lpstr>Concatenating Small Rotations</vt:lpstr>
      <vt:lpstr>Terminology Disclaimer</vt:lpstr>
      <vt:lpstr>Section 8.5: Quaternions</vt:lpstr>
      <vt:lpstr>Quaternions</vt:lpstr>
      <vt:lpstr>When Quaternions Were Invented</vt:lpstr>
      <vt:lpstr>Nerd Alert!</vt:lpstr>
      <vt:lpstr>PowerPoint Presentation</vt:lpstr>
      <vt:lpstr>Quaternions Version 1:  Complex Number Notation</vt:lpstr>
      <vt:lpstr>Quaternions Version 2:  Vector-Scalar Notation</vt:lpstr>
      <vt:lpstr>Quaternions Version 3:  4D Space</vt:lpstr>
      <vt:lpstr>What was Hamilton Thinking?</vt:lpstr>
      <vt:lpstr>2D and Complex Numbers</vt:lpstr>
      <vt:lpstr>Complex Multiplication</vt:lpstr>
      <vt:lpstr>What’s Going On Here?</vt:lpstr>
      <vt:lpstr>What Do Imaginary Numbers Buy Us?</vt:lpstr>
      <vt:lpstr>So What Was He Thinking?</vt:lpstr>
      <vt:lpstr>In the Back of His Mind</vt:lpstr>
      <vt:lpstr>Points as Quaternions</vt:lpstr>
      <vt:lpstr>Rotations as Quaternions</vt:lpstr>
      <vt:lpstr>Quaternion Negation</vt:lpstr>
      <vt:lpstr>Quaternion Magnitude</vt:lpstr>
      <vt:lpstr>Rotation Quaternion Magnitude</vt:lpstr>
      <vt:lpstr>Conjugate and Inverse</vt:lpstr>
      <vt:lpstr>Quaternion Multiplication</vt:lpstr>
      <vt:lpstr>Facts About Quaternion Multiplication</vt:lpstr>
      <vt:lpstr>Quaternion Inverse Again</vt:lpstr>
      <vt:lpstr>Applying Rotations to Points</vt:lpstr>
      <vt:lpstr>Concatenating Rotations</vt:lpstr>
      <vt:lpstr>Order of Multiplication</vt:lpstr>
      <vt:lpstr>Row vs. Column Vectors</vt:lpstr>
      <vt:lpstr>Quaternion Difference</vt:lpstr>
      <vt:lpstr>Quaternion Dot Product</vt:lpstr>
      <vt:lpstr>Quaternion Log</vt:lpstr>
      <vt:lpstr>Quaternion Exponential</vt:lpstr>
      <vt:lpstr>Multiplying a Quaternion by a Scalar</vt:lpstr>
      <vt:lpstr>Quaternion Exponentiation</vt:lpstr>
      <vt:lpstr>Facts About Quaternion Exponentiation</vt:lpstr>
      <vt:lpstr>The Caveat</vt:lpstr>
      <vt:lpstr>In Consequence</vt:lpstr>
      <vt:lpstr>Implementation Notes</vt:lpstr>
      <vt:lpstr>PowerPoint Presentation</vt:lpstr>
      <vt:lpstr>Notes About Code 1</vt:lpstr>
      <vt:lpstr>Notes About Code 2</vt:lpstr>
      <vt:lpstr>Notes About Code 3</vt:lpstr>
      <vt:lpstr>Quaternion Interpolation</vt:lpstr>
      <vt:lpstr>The Slerp Function</vt:lpstr>
      <vt:lpstr>Scalar Linear Interpolation</vt:lpstr>
      <vt:lpstr>Slerp By Analogy to Lerp</vt:lpstr>
      <vt:lpstr>The Slerp Equation</vt:lpstr>
      <vt:lpstr>Visualize It in the Plane</vt:lpstr>
      <vt:lpstr>Visualize It in the Plane</vt:lpstr>
      <vt:lpstr>Solving for k1</vt:lpstr>
      <vt:lpstr>Continuing</vt:lpstr>
      <vt:lpstr>Computing ω</vt:lpstr>
      <vt:lpstr>Complication 1</vt:lpstr>
      <vt:lpstr>Complication 2</vt:lpstr>
      <vt:lpstr>PowerPoint Presentation</vt:lpstr>
      <vt:lpstr>PowerPoint Presentation</vt:lpstr>
      <vt:lpstr>Advantages of Quaternions</vt:lpstr>
      <vt:lpstr>Disadvantages of Quaternions</vt:lpstr>
      <vt:lpstr>Section 8.6: Comparison of Methods</vt:lpstr>
      <vt:lpstr>Comparison of Methods 1</vt:lpstr>
      <vt:lpstr>Comparison of Methods 2</vt:lpstr>
      <vt:lpstr>Comparison of Methods 3</vt:lpstr>
      <vt:lpstr>Comparison of Methods 4</vt:lpstr>
      <vt:lpstr>How to Choose Representation 1</vt:lpstr>
      <vt:lpstr>How to Choose Representation 2</vt:lpstr>
      <vt:lpstr>How to Choose Representation 3</vt:lpstr>
      <vt:lpstr>How to Choose Representation 3</vt:lpstr>
      <vt:lpstr>How to Choose Representation 4</vt:lpstr>
      <vt:lpstr>Section 8.7: Converting Between Representations</vt:lpstr>
      <vt:lpstr>Conversion Algorithms</vt:lpstr>
      <vt:lpstr>Euler Angles to Matrix 1</vt:lpstr>
      <vt:lpstr>Euler Angles to Matrix 2</vt:lpstr>
      <vt:lpstr>Euler Angles to Matrix 3</vt:lpstr>
      <vt:lpstr>Euler Angles to Matrix 4</vt:lpstr>
      <vt:lpstr>Euler Angles to Matrix 5</vt:lpstr>
      <vt:lpstr>Matrix to Euler Angles 1</vt:lpstr>
      <vt:lpstr>Matrix to Euler Angles 2</vt:lpstr>
      <vt:lpstr>Matrix to Euler Angles 3</vt:lpstr>
      <vt:lpstr>Matrix to Euler Angles 4</vt:lpstr>
      <vt:lpstr>Matrix to Euler Angles 5</vt:lpstr>
      <vt:lpstr>Matrix to Euler Angles 6</vt:lpstr>
      <vt:lpstr>Matrix to Euler Angles 7</vt:lpstr>
      <vt:lpstr>Matrix to Euler Angles 8 </vt:lpstr>
      <vt:lpstr>Matrix to Euler Angles 9</vt:lpstr>
      <vt:lpstr>Matrix to Euler Angles 10</vt:lpstr>
      <vt:lpstr>Matrix to Euler Angles 11</vt:lpstr>
      <vt:lpstr>Quaternion to Matrix 1</vt:lpstr>
      <vt:lpstr>Quaternion to Matrix 2</vt:lpstr>
      <vt:lpstr>Quaternion to Matrix 3</vt:lpstr>
      <vt:lpstr>Quaternion to Matrix 4</vt:lpstr>
      <vt:lpstr>Quaternion to Matrix 5</vt:lpstr>
      <vt:lpstr>Quaternion to Matrix 6</vt:lpstr>
      <vt:lpstr>Quaternion to Matrix 7</vt:lpstr>
      <vt:lpstr>Quaternion to Matrix 8</vt:lpstr>
      <vt:lpstr>Quaternion to Matrix 9</vt:lpstr>
      <vt:lpstr>Quaternion to Matrix 10</vt:lpstr>
      <vt:lpstr>Matrix to Quaternion 1</vt:lpstr>
      <vt:lpstr>Matrix to Quaternion 2</vt:lpstr>
      <vt:lpstr>Matrix to Quaternion 3</vt:lpstr>
      <vt:lpstr>Matrix to Quaternion 4</vt:lpstr>
      <vt:lpstr>Matrix to Quaternion 5</vt:lpstr>
      <vt:lpstr>Matrix to Quaternion 6</vt:lpstr>
      <vt:lpstr>Matrix to Quaternion 7</vt:lpstr>
      <vt:lpstr>Matrix to Quaternion 8</vt:lpstr>
      <vt:lpstr>PowerPoint Presentation</vt:lpstr>
      <vt:lpstr>PowerPoint Presentation</vt:lpstr>
      <vt:lpstr>PowerPoint Presentation</vt:lpstr>
      <vt:lpstr>Euler Angles to Quaternion 1</vt:lpstr>
      <vt:lpstr>Euler Angles to Quaternion 2</vt:lpstr>
      <vt:lpstr>Euler Angles to Quaternion 3</vt:lpstr>
      <vt:lpstr>Euler Angles to Quaternion 4</vt:lpstr>
      <vt:lpstr>Euler Angles to Quaternion 5</vt:lpstr>
      <vt:lpstr>Quaternion to Euler Angles 1</vt:lpstr>
      <vt:lpstr>Quaternion to Euler Angles 2</vt:lpstr>
      <vt:lpstr>Quaternion to Euler Angles 3</vt:lpstr>
      <vt:lpstr>Quaternion to Euler Angles 4</vt:lpstr>
      <vt:lpstr>PowerPoint Presentation</vt:lpstr>
      <vt:lpstr>PowerPoint Presentation</vt:lpstr>
      <vt:lpstr>That concludes Chapter 8. Next, Chapter 9: Geometric Primitives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Notes for Chapter 8: Orientation</dc:title>
  <dc:creator>Ian Parberry</dc:creator>
  <cp:lastModifiedBy>Ian</cp:lastModifiedBy>
  <cp:revision>19</cp:revision>
  <dcterms:created xsi:type="dcterms:W3CDTF">2006-08-16T00:00:00Z</dcterms:created>
  <dcterms:modified xsi:type="dcterms:W3CDTF">2011-09-22T15:07:28Z</dcterms:modified>
  <cp:version>1</cp:version>
</cp:coreProperties>
</file>

<file path=docProps/thumbnail.jpeg>
</file>